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arlow" pitchFamily="2" charset="77"/>
      <p:regular r:id="rId13"/>
      <p:bold r:id="rId14"/>
    </p:embeddedFont>
    <p:embeddedFont>
      <p:font typeface="Consolas" panose="020B0609020204030204" pitchFamily="49"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05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1" d="100"/>
          <a:sy n="101" d="100"/>
        </p:scale>
        <p:origin x="25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089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2811304"/>
            <a:ext cx="7381875" cy="1835944"/>
          </a:xfrm>
          <a:prstGeom prst="rect">
            <a:avLst/>
          </a:prstGeom>
          <a:noFill/>
          <a:ln/>
        </p:spPr>
        <p:txBody>
          <a:bodyPr wrap="squar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MediBot: Domain-Specific Fine-Tuning of Small Language Models for Clinical Triage</a:t>
            </a:r>
            <a:endParaRPr lang="en-US" sz="3850" dirty="0"/>
          </a:p>
        </p:txBody>
      </p:sp>
      <p:sp>
        <p:nvSpPr>
          <p:cNvPr id="4" name="Text 1"/>
          <p:cNvSpPr/>
          <p:nvPr/>
        </p:nvSpPr>
        <p:spPr>
          <a:xfrm>
            <a:off x="881063" y="4977646"/>
            <a:ext cx="7381875" cy="440531"/>
          </a:xfrm>
          <a:prstGeom prst="rect">
            <a:avLst/>
          </a:prstGeom>
          <a:noFill/>
          <a:ln/>
        </p:spPr>
        <p:txBody>
          <a:bodyPr wrap="none" lIns="0" tIns="0" rIns="0" bIns="0" rtlCol="0" anchor="t"/>
          <a:lstStyle/>
          <a:p>
            <a:pPr marL="0" indent="0" algn="l">
              <a:lnSpc>
                <a:spcPts val="3450"/>
              </a:lnSpc>
              <a:buNone/>
            </a:pPr>
            <a:r>
              <a:rPr lang="en-US" sz="2150" dirty="0">
                <a:solidFill>
                  <a:srgbClr val="E0E4E6"/>
                </a:solidFill>
                <a:latin typeface="Barlow" pitchFamily="34" charset="0"/>
                <a:ea typeface="Barlow" pitchFamily="34" charset="-122"/>
                <a:cs typeface="Barlow" pitchFamily="34" charset="-120"/>
              </a:rPr>
              <a:t>Presented by -</a:t>
            </a:r>
          </a:p>
          <a:p>
            <a:pPr marL="0" indent="0" algn="l">
              <a:lnSpc>
                <a:spcPts val="3450"/>
              </a:lnSpc>
              <a:buNone/>
            </a:pPr>
            <a:r>
              <a:rPr lang="en-US" sz="2150" dirty="0">
                <a:solidFill>
                  <a:srgbClr val="E0E4E6"/>
                </a:solidFill>
                <a:latin typeface="Barlow" pitchFamily="34" charset="0"/>
                <a:ea typeface="Barlow" pitchFamily="34" charset="-122"/>
                <a:cs typeface="Barlow" pitchFamily="34" charset="-120"/>
              </a:rPr>
              <a:t>Hritik Hassani</a:t>
            </a:r>
            <a:endParaRPr lang="en-US" sz="21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81063" y="758309"/>
            <a:ext cx="7118628"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Conclusion &amp; Future Directions</a:t>
            </a:r>
            <a:endParaRPr lang="en-US" sz="3850" dirty="0"/>
          </a:p>
        </p:txBody>
      </p:sp>
      <p:sp>
        <p:nvSpPr>
          <p:cNvPr id="3" name="Shape 1"/>
          <p:cNvSpPr/>
          <p:nvPr/>
        </p:nvSpPr>
        <p:spPr>
          <a:xfrm>
            <a:off x="881063" y="1810822"/>
            <a:ext cx="495657" cy="495657"/>
          </a:xfrm>
          <a:prstGeom prst="roundRect">
            <a:avLst>
              <a:gd name="adj" fmla="val 66668"/>
            </a:avLst>
          </a:prstGeom>
          <a:solidFill>
            <a:srgbClr val="0A081B"/>
          </a:solidFill>
          <a:ln w="22860">
            <a:solidFill>
              <a:srgbClr val="16FFBB"/>
            </a:solidFill>
            <a:prstDash val="solid"/>
          </a:ln>
        </p:spPr>
        <p:txBody>
          <a:bodyPr/>
          <a:lstStyle/>
          <a:p>
            <a:endParaRPr lang="en-US"/>
          </a:p>
        </p:txBody>
      </p:sp>
      <p:sp>
        <p:nvSpPr>
          <p:cNvPr id="4" name="Text 2"/>
          <p:cNvSpPr/>
          <p:nvPr/>
        </p:nvSpPr>
        <p:spPr>
          <a:xfrm>
            <a:off x="982028" y="1875056"/>
            <a:ext cx="293608" cy="367070"/>
          </a:xfrm>
          <a:prstGeom prst="rect">
            <a:avLst/>
          </a:prstGeom>
          <a:noFill/>
          <a:ln/>
        </p:spPr>
        <p:txBody>
          <a:bodyPr wrap="none" lIns="0" tIns="0" rIns="0" bIns="0" rtlCol="0" anchor="t"/>
          <a:lstStyle/>
          <a:p>
            <a:pPr marL="0" indent="0" algn="ctr">
              <a:lnSpc>
                <a:spcPts val="2300"/>
              </a:lnSpc>
              <a:buNone/>
            </a:pPr>
            <a:r>
              <a:rPr lang="en-US" sz="2300" b="1" dirty="0">
                <a:solidFill>
                  <a:srgbClr val="E0E4E6"/>
                </a:solidFill>
                <a:latin typeface="Spline Sans Bold" pitchFamily="34" charset="0"/>
                <a:ea typeface="Spline Sans Bold" pitchFamily="34" charset="-122"/>
                <a:cs typeface="Spline Sans Bold" pitchFamily="34" charset="-120"/>
              </a:rPr>
              <a:t>1</a:t>
            </a:r>
            <a:endParaRPr lang="en-US" sz="2300" dirty="0"/>
          </a:p>
        </p:txBody>
      </p:sp>
      <p:sp>
        <p:nvSpPr>
          <p:cNvPr id="5" name="Text 3"/>
          <p:cNvSpPr/>
          <p:nvPr/>
        </p:nvSpPr>
        <p:spPr>
          <a:xfrm>
            <a:off x="1596985" y="1852017"/>
            <a:ext cx="3899059" cy="367070"/>
          </a:xfrm>
          <a:prstGeom prst="rect">
            <a:avLst/>
          </a:prstGeom>
          <a:noFill/>
          <a:ln/>
        </p:spPr>
        <p:txBody>
          <a:bodyPr wrap="none" lIns="0" tIns="0" rIns="0" bIns="0" rtlCol="0" anchor="t"/>
          <a:lstStyle/>
          <a:p>
            <a:pPr marL="0" indent="0" algn="l">
              <a:lnSpc>
                <a:spcPts val="2850"/>
              </a:lnSpc>
              <a:buNone/>
            </a:pPr>
            <a:r>
              <a:rPr lang="en-US" sz="2300" b="1" dirty="0">
                <a:solidFill>
                  <a:srgbClr val="E0E4E6"/>
                </a:solidFill>
                <a:latin typeface="Spline Sans Bold" pitchFamily="34" charset="0"/>
                <a:ea typeface="Spline Sans Bold" pitchFamily="34" charset="-122"/>
                <a:cs typeface="Spline Sans Bold" pitchFamily="34" charset="-120"/>
              </a:rPr>
              <a:t>Successful Proof of Concept</a:t>
            </a:r>
            <a:endParaRPr lang="en-US" sz="2300" dirty="0"/>
          </a:p>
        </p:txBody>
      </p:sp>
      <p:sp>
        <p:nvSpPr>
          <p:cNvPr id="6" name="Text 4"/>
          <p:cNvSpPr/>
          <p:nvPr/>
        </p:nvSpPr>
        <p:spPr>
          <a:xfrm>
            <a:off x="1596985" y="2351246"/>
            <a:ext cx="5580578" cy="140970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MediBot demonstrates the feasibility of fine-tuning small language models for domain-specific clinical triage on accessible consumer hardware, running effectively within Google Colab's free tier.</a:t>
            </a:r>
            <a:endParaRPr lang="en-US" sz="1700" dirty="0"/>
          </a:p>
        </p:txBody>
      </p:sp>
      <p:sp>
        <p:nvSpPr>
          <p:cNvPr id="7" name="Shape 5"/>
          <p:cNvSpPr/>
          <p:nvPr/>
        </p:nvSpPr>
        <p:spPr>
          <a:xfrm>
            <a:off x="7452836" y="1810822"/>
            <a:ext cx="495657" cy="495657"/>
          </a:xfrm>
          <a:prstGeom prst="roundRect">
            <a:avLst>
              <a:gd name="adj" fmla="val 66668"/>
            </a:avLst>
          </a:prstGeom>
          <a:solidFill>
            <a:srgbClr val="0A081B"/>
          </a:solidFill>
          <a:ln w="22860">
            <a:solidFill>
              <a:srgbClr val="29DDDA"/>
            </a:solidFill>
            <a:prstDash val="solid"/>
          </a:ln>
        </p:spPr>
        <p:txBody>
          <a:bodyPr/>
          <a:lstStyle/>
          <a:p>
            <a:endParaRPr lang="en-US"/>
          </a:p>
        </p:txBody>
      </p:sp>
      <p:sp>
        <p:nvSpPr>
          <p:cNvPr id="8" name="Text 6"/>
          <p:cNvSpPr/>
          <p:nvPr/>
        </p:nvSpPr>
        <p:spPr>
          <a:xfrm>
            <a:off x="7553801" y="1875056"/>
            <a:ext cx="293608" cy="367070"/>
          </a:xfrm>
          <a:prstGeom prst="rect">
            <a:avLst/>
          </a:prstGeom>
          <a:noFill/>
          <a:ln/>
        </p:spPr>
        <p:txBody>
          <a:bodyPr wrap="none" lIns="0" tIns="0" rIns="0" bIns="0" rtlCol="0" anchor="t"/>
          <a:lstStyle/>
          <a:p>
            <a:pPr marL="0" indent="0" algn="ctr">
              <a:lnSpc>
                <a:spcPts val="2300"/>
              </a:lnSpc>
              <a:buNone/>
            </a:pPr>
            <a:r>
              <a:rPr lang="en-US" sz="2300" b="1" dirty="0">
                <a:solidFill>
                  <a:srgbClr val="E0E4E6"/>
                </a:solidFill>
                <a:latin typeface="Spline Sans Bold" pitchFamily="34" charset="0"/>
                <a:ea typeface="Spline Sans Bold" pitchFamily="34" charset="-122"/>
                <a:cs typeface="Spline Sans Bold" pitchFamily="34" charset="-120"/>
              </a:rPr>
              <a:t>2</a:t>
            </a:r>
            <a:endParaRPr lang="en-US" sz="2300" dirty="0"/>
          </a:p>
        </p:txBody>
      </p:sp>
      <p:sp>
        <p:nvSpPr>
          <p:cNvPr id="9" name="Text 7"/>
          <p:cNvSpPr/>
          <p:nvPr/>
        </p:nvSpPr>
        <p:spPr>
          <a:xfrm>
            <a:off x="8168759" y="1852017"/>
            <a:ext cx="4439126" cy="367070"/>
          </a:xfrm>
          <a:prstGeom prst="rect">
            <a:avLst/>
          </a:prstGeom>
          <a:noFill/>
          <a:ln/>
        </p:spPr>
        <p:txBody>
          <a:bodyPr wrap="none" lIns="0" tIns="0" rIns="0" bIns="0" rtlCol="0" anchor="t"/>
          <a:lstStyle/>
          <a:p>
            <a:pPr marL="0" indent="0" algn="l">
              <a:lnSpc>
                <a:spcPts val="2850"/>
              </a:lnSpc>
              <a:buNone/>
            </a:pPr>
            <a:r>
              <a:rPr lang="en-US" sz="2300" b="1" dirty="0">
                <a:solidFill>
                  <a:srgbClr val="E0E4E6"/>
                </a:solidFill>
                <a:latin typeface="Spline Sans Bold" pitchFamily="34" charset="0"/>
                <a:ea typeface="Spline Sans Bold" pitchFamily="34" charset="-122"/>
                <a:cs typeface="Spline Sans Bold" pitchFamily="34" charset="-120"/>
              </a:rPr>
              <a:t>Enhanced Accuracy &amp; Efficiency</a:t>
            </a:r>
            <a:endParaRPr lang="en-US" sz="2300" dirty="0"/>
          </a:p>
        </p:txBody>
      </p:sp>
      <p:sp>
        <p:nvSpPr>
          <p:cNvPr id="10" name="Text 8"/>
          <p:cNvSpPr/>
          <p:nvPr/>
        </p:nvSpPr>
        <p:spPr>
          <a:xfrm>
            <a:off x="8168759" y="2351246"/>
            <a:ext cx="5580578" cy="140970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The domain-specific fine-tuning, combined with a robust system prompt, significantly improves the accuracy and safety of responses, making MediBot a valuable preliminary assessment tool.</a:t>
            </a:r>
            <a:endParaRPr lang="en-US" sz="1700" dirty="0"/>
          </a:p>
        </p:txBody>
      </p:sp>
      <p:sp>
        <p:nvSpPr>
          <p:cNvPr id="11" name="Shape 9"/>
          <p:cNvSpPr/>
          <p:nvPr/>
        </p:nvSpPr>
        <p:spPr>
          <a:xfrm>
            <a:off x="881063" y="4201478"/>
            <a:ext cx="495657" cy="495657"/>
          </a:xfrm>
          <a:prstGeom prst="roundRect">
            <a:avLst>
              <a:gd name="adj" fmla="val 66668"/>
            </a:avLst>
          </a:prstGeom>
          <a:solidFill>
            <a:srgbClr val="0A081B"/>
          </a:solidFill>
          <a:ln w="22860">
            <a:solidFill>
              <a:srgbClr val="37A7E7"/>
            </a:solidFill>
            <a:prstDash val="solid"/>
          </a:ln>
        </p:spPr>
        <p:txBody>
          <a:bodyPr/>
          <a:lstStyle/>
          <a:p>
            <a:endParaRPr lang="en-US"/>
          </a:p>
        </p:txBody>
      </p:sp>
      <p:sp>
        <p:nvSpPr>
          <p:cNvPr id="12" name="Text 10"/>
          <p:cNvSpPr/>
          <p:nvPr/>
        </p:nvSpPr>
        <p:spPr>
          <a:xfrm>
            <a:off x="982028" y="4265712"/>
            <a:ext cx="293608" cy="367070"/>
          </a:xfrm>
          <a:prstGeom prst="rect">
            <a:avLst/>
          </a:prstGeom>
          <a:noFill/>
          <a:ln/>
        </p:spPr>
        <p:txBody>
          <a:bodyPr wrap="none" lIns="0" tIns="0" rIns="0" bIns="0" rtlCol="0" anchor="t"/>
          <a:lstStyle/>
          <a:p>
            <a:pPr marL="0" indent="0" algn="ctr">
              <a:lnSpc>
                <a:spcPts val="2300"/>
              </a:lnSpc>
              <a:buNone/>
            </a:pPr>
            <a:r>
              <a:rPr lang="en-US" sz="2300" b="1" dirty="0">
                <a:solidFill>
                  <a:srgbClr val="E0E4E6"/>
                </a:solidFill>
                <a:latin typeface="Spline Sans Bold" pitchFamily="34" charset="0"/>
                <a:ea typeface="Spline Sans Bold" pitchFamily="34" charset="-122"/>
                <a:cs typeface="Spline Sans Bold" pitchFamily="34" charset="-120"/>
              </a:rPr>
              <a:t>3</a:t>
            </a:r>
            <a:endParaRPr lang="en-US" sz="2300" dirty="0"/>
          </a:p>
        </p:txBody>
      </p:sp>
      <p:sp>
        <p:nvSpPr>
          <p:cNvPr id="13" name="Text 11"/>
          <p:cNvSpPr/>
          <p:nvPr/>
        </p:nvSpPr>
        <p:spPr>
          <a:xfrm>
            <a:off x="1596985" y="4242673"/>
            <a:ext cx="5580578" cy="734139"/>
          </a:xfrm>
          <a:prstGeom prst="rect">
            <a:avLst/>
          </a:prstGeom>
          <a:noFill/>
          <a:ln/>
        </p:spPr>
        <p:txBody>
          <a:bodyPr wrap="square" lIns="0" tIns="0" rIns="0" bIns="0" rtlCol="0" anchor="t"/>
          <a:lstStyle/>
          <a:p>
            <a:pPr marL="0" indent="0" algn="l">
              <a:lnSpc>
                <a:spcPts val="2850"/>
              </a:lnSpc>
              <a:buNone/>
            </a:pPr>
            <a:r>
              <a:rPr lang="en-US" sz="2300" b="1" dirty="0">
                <a:solidFill>
                  <a:srgbClr val="E0E4E6"/>
                </a:solidFill>
                <a:latin typeface="Spline Sans Bold" pitchFamily="34" charset="0"/>
                <a:ea typeface="Spline Sans Bold" pitchFamily="34" charset="-122"/>
                <a:cs typeface="Spline Sans Bold" pitchFamily="34" charset="-120"/>
              </a:rPr>
              <a:t>Future Work: Retrieval-Augmented Generation (RAG)</a:t>
            </a:r>
            <a:endParaRPr lang="en-US" sz="2300" dirty="0"/>
          </a:p>
        </p:txBody>
      </p:sp>
      <p:sp>
        <p:nvSpPr>
          <p:cNvPr id="14" name="Text 12"/>
          <p:cNvSpPr/>
          <p:nvPr/>
        </p:nvSpPr>
        <p:spPr>
          <a:xfrm>
            <a:off x="1596985" y="5108972"/>
            <a:ext cx="5580578" cy="140970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Integrating RAG will allow MediBot to query external, up-to-date medical databases, providing more current and evidence-based information, thereby reducing reliance on pre-trained knowledge.</a:t>
            </a:r>
            <a:endParaRPr lang="en-US" sz="1700" dirty="0"/>
          </a:p>
        </p:txBody>
      </p:sp>
      <p:sp>
        <p:nvSpPr>
          <p:cNvPr id="15" name="Shape 13"/>
          <p:cNvSpPr/>
          <p:nvPr/>
        </p:nvSpPr>
        <p:spPr>
          <a:xfrm>
            <a:off x="7452836" y="4201478"/>
            <a:ext cx="495657" cy="495657"/>
          </a:xfrm>
          <a:prstGeom prst="roundRect">
            <a:avLst>
              <a:gd name="adj" fmla="val 66668"/>
            </a:avLst>
          </a:prstGeom>
          <a:solidFill>
            <a:srgbClr val="0A081B"/>
          </a:solidFill>
          <a:ln w="22860">
            <a:solidFill>
              <a:srgbClr val="091231"/>
            </a:solidFill>
            <a:prstDash val="solid"/>
          </a:ln>
        </p:spPr>
        <p:txBody>
          <a:bodyPr/>
          <a:lstStyle/>
          <a:p>
            <a:endParaRPr lang="en-US"/>
          </a:p>
        </p:txBody>
      </p:sp>
      <p:sp>
        <p:nvSpPr>
          <p:cNvPr id="16" name="Text 14"/>
          <p:cNvSpPr/>
          <p:nvPr/>
        </p:nvSpPr>
        <p:spPr>
          <a:xfrm>
            <a:off x="7553801" y="4265712"/>
            <a:ext cx="293608" cy="367070"/>
          </a:xfrm>
          <a:prstGeom prst="rect">
            <a:avLst/>
          </a:prstGeom>
          <a:noFill/>
          <a:ln/>
        </p:spPr>
        <p:txBody>
          <a:bodyPr wrap="none" lIns="0" tIns="0" rIns="0" bIns="0" rtlCol="0" anchor="t"/>
          <a:lstStyle/>
          <a:p>
            <a:pPr marL="0" indent="0" algn="ctr">
              <a:lnSpc>
                <a:spcPts val="2300"/>
              </a:lnSpc>
              <a:buNone/>
            </a:pPr>
            <a:r>
              <a:rPr lang="en-US" sz="2300" b="1" dirty="0">
                <a:solidFill>
                  <a:srgbClr val="E0E4E6"/>
                </a:solidFill>
                <a:latin typeface="Spline Sans Bold" pitchFamily="34" charset="0"/>
                <a:ea typeface="Spline Sans Bold" pitchFamily="34" charset="-122"/>
                <a:cs typeface="Spline Sans Bold" pitchFamily="34" charset="-120"/>
              </a:rPr>
              <a:t>4</a:t>
            </a:r>
            <a:endParaRPr lang="en-US" sz="2300" dirty="0"/>
          </a:p>
        </p:txBody>
      </p:sp>
      <p:sp>
        <p:nvSpPr>
          <p:cNvPr id="17" name="Text 15"/>
          <p:cNvSpPr/>
          <p:nvPr/>
        </p:nvSpPr>
        <p:spPr>
          <a:xfrm>
            <a:off x="8168759" y="4242673"/>
            <a:ext cx="5580578" cy="734139"/>
          </a:xfrm>
          <a:prstGeom prst="rect">
            <a:avLst/>
          </a:prstGeom>
          <a:noFill/>
          <a:ln/>
        </p:spPr>
        <p:txBody>
          <a:bodyPr wrap="square" lIns="0" tIns="0" rIns="0" bIns="0" rtlCol="0" anchor="t"/>
          <a:lstStyle/>
          <a:p>
            <a:pPr marL="0" indent="0" algn="l">
              <a:lnSpc>
                <a:spcPts val="2850"/>
              </a:lnSpc>
              <a:buNone/>
            </a:pPr>
            <a:r>
              <a:rPr lang="en-US" sz="2300" b="1" dirty="0">
                <a:solidFill>
                  <a:srgbClr val="E0E4E6"/>
                </a:solidFill>
                <a:latin typeface="Spline Sans Bold" pitchFamily="34" charset="0"/>
                <a:ea typeface="Spline Sans Bold" pitchFamily="34" charset="-122"/>
                <a:cs typeface="Spline Sans Bold" pitchFamily="34" charset="-120"/>
              </a:rPr>
              <a:t>Future Work: Voice Support &amp; Multimodality</a:t>
            </a:r>
            <a:endParaRPr lang="en-US" sz="2300" dirty="0"/>
          </a:p>
        </p:txBody>
      </p:sp>
      <p:sp>
        <p:nvSpPr>
          <p:cNvPr id="18" name="Text 16"/>
          <p:cNvSpPr/>
          <p:nvPr/>
        </p:nvSpPr>
        <p:spPr>
          <a:xfrm>
            <a:off x="8168759" y="5108972"/>
            <a:ext cx="5580578" cy="140970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Adding voice input/output capabilities would enhance accessibility and user experience, while exploring multimodal inputs (e.g., image analysis for dermatological conditions) could expand MediBot's utility.</a:t>
            </a:r>
            <a:endParaRPr lang="en-US" sz="1700" dirty="0"/>
          </a:p>
        </p:txBody>
      </p:sp>
      <p:sp>
        <p:nvSpPr>
          <p:cNvPr id="19" name="Text 17"/>
          <p:cNvSpPr/>
          <p:nvPr/>
        </p:nvSpPr>
        <p:spPr>
          <a:xfrm>
            <a:off x="881063" y="6766441"/>
            <a:ext cx="12868275" cy="7048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MediBot represents a step towards democratizing access to AI-powered medical assistance, prioritizing privacy, cost-effectiveness, and responsible AI deployment.</a:t>
            </a:r>
            <a:endParaRPr lang="en-US" sz="1700" dirty="0"/>
          </a:p>
        </p:txBody>
      </p:sp>
      <p:sp>
        <p:nvSpPr>
          <p:cNvPr id="20" name="Rounded Rectangle 19">
            <a:extLst>
              <a:ext uri="{FF2B5EF4-FFF2-40B4-BE49-F238E27FC236}">
                <a16:creationId xmlns:a16="http://schemas.microsoft.com/office/drawing/2014/main" id="{F4CD27B8-A359-4404-70BE-10220FE56270}"/>
              </a:ext>
            </a:extLst>
          </p:cNvPr>
          <p:cNvSpPr/>
          <p:nvPr/>
        </p:nvSpPr>
        <p:spPr>
          <a:xfrm>
            <a:off x="12776200" y="7569200"/>
            <a:ext cx="1765300" cy="571500"/>
          </a:xfrm>
          <a:prstGeom prst="roundRect">
            <a:avLst/>
          </a:prstGeom>
          <a:solidFill>
            <a:srgbClr val="0705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81063" y="1093113"/>
            <a:ext cx="11006852"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The Challenge: Bottlenecks in Emergency Triage</a:t>
            </a:r>
            <a:endParaRPr lang="en-US" sz="3850" dirty="0"/>
          </a:p>
        </p:txBody>
      </p:sp>
      <p:pic>
        <p:nvPicPr>
          <p:cNvPr id="3" name="Image 0" descr="preencoded.png"/>
          <p:cNvPicPr>
            <a:picLocks noChangeAspect="1"/>
          </p:cNvPicPr>
          <p:nvPr/>
        </p:nvPicPr>
        <p:blipFill>
          <a:blip r:embed="rId3"/>
          <a:stretch>
            <a:fillRect/>
          </a:stretch>
        </p:blipFill>
        <p:spPr>
          <a:xfrm>
            <a:off x="881063" y="2145625"/>
            <a:ext cx="3148251" cy="3148251"/>
          </a:xfrm>
          <a:prstGeom prst="rect">
            <a:avLst/>
          </a:prstGeom>
        </p:spPr>
      </p:pic>
      <p:sp>
        <p:nvSpPr>
          <p:cNvPr id="4" name="Text 1"/>
          <p:cNvSpPr/>
          <p:nvPr/>
        </p:nvSpPr>
        <p:spPr>
          <a:xfrm>
            <a:off x="4249579" y="2145625"/>
            <a:ext cx="2927985" cy="734139"/>
          </a:xfrm>
          <a:prstGeom prst="rect">
            <a:avLst/>
          </a:prstGeom>
          <a:noFill/>
          <a:ln/>
        </p:spPr>
        <p:txBody>
          <a:bodyPr wrap="square" lIns="0" tIns="0" rIns="0" bIns="0" rtlCol="0" anchor="t"/>
          <a:lstStyle/>
          <a:p>
            <a:pPr marL="0" indent="0" algn="l">
              <a:lnSpc>
                <a:spcPts val="2850"/>
              </a:lnSpc>
              <a:buNone/>
            </a:pPr>
            <a:r>
              <a:rPr lang="en-US" sz="2300" b="1" dirty="0">
                <a:solidFill>
                  <a:srgbClr val="E0E4E6"/>
                </a:solidFill>
                <a:latin typeface="Spline Sans Bold" pitchFamily="34" charset="0"/>
                <a:ea typeface="Spline Sans Bold" pitchFamily="34" charset="-122"/>
                <a:cs typeface="Spline Sans Bold" pitchFamily="34" charset="-120"/>
              </a:rPr>
              <a:t>Overwhelmed Emergency Rooms</a:t>
            </a:r>
            <a:endParaRPr lang="en-US" sz="2300" dirty="0"/>
          </a:p>
        </p:txBody>
      </p:sp>
      <p:sp>
        <p:nvSpPr>
          <p:cNvPr id="5" name="Text 2"/>
          <p:cNvSpPr/>
          <p:nvPr/>
        </p:nvSpPr>
        <p:spPr>
          <a:xfrm>
            <a:off x="4249579" y="3011924"/>
            <a:ext cx="2927985" cy="281940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Emergency departments face significant bottlenecks due to the volume of patients and the need for rapid, accurate assessment. This often leads to delays in care, increased patient anxiety, and potential for adverse outcomes.</a:t>
            </a:r>
            <a:endParaRPr lang="en-US" sz="1700" dirty="0"/>
          </a:p>
        </p:txBody>
      </p:sp>
      <p:pic>
        <p:nvPicPr>
          <p:cNvPr id="6" name="Image 1" descr="preencoded.png"/>
          <p:cNvPicPr>
            <a:picLocks noChangeAspect="1"/>
          </p:cNvPicPr>
          <p:nvPr/>
        </p:nvPicPr>
        <p:blipFill>
          <a:blip r:embed="rId4"/>
          <a:stretch>
            <a:fillRect/>
          </a:stretch>
        </p:blipFill>
        <p:spPr>
          <a:xfrm>
            <a:off x="7452836" y="2145625"/>
            <a:ext cx="3148251" cy="3148251"/>
          </a:xfrm>
          <a:prstGeom prst="rect">
            <a:avLst/>
          </a:prstGeom>
        </p:spPr>
      </p:pic>
      <p:sp>
        <p:nvSpPr>
          <p:cNvPr id="7" name="Text 3"/>
          <p:cNvSpPr/>
          <p:nvPr/>
        </p:nvSpPr>
        <p:spPr>
          <a:xfrm>
            <a:off x="10821353" y="2145625"/>
            <a:ext cx="2927985" cy="734139"/>
          </a:xfrm>
          <a:prstGeom prst="rect">
            <a:avLst/>
          </a:prstGeom>
          <a:noFill/>
          <a:ln/>
        </p:spPr>
        <p:txBody>
          <a:bodyPr wrap="square" lIns="0" tIns="0" rIns="0" bIns="0" rtlCol="0" anchor="t"/>
          <a:lstStyle/>
          <a:p>
            <a:pPr marL="0" indent="0" algn="l">
              <a:lnSpc>
                <a:spcPts val="2850"/>
              </a:lnSpc>
              <a:buNone/>
            </a:pPr>
            <a:r>
              <a:rPr lang="en-US" sz="2300" b="1" dirty="0">
                <a:solidFill>
                  <a:srgbClr val="E0E4E6"/>
                </a:solidFill>
                <a:latin typeface="Spline Sans Bold" pitchFamily="34" charset="0"/>
                <a:ea typeface="Spline Sans Bold" pitchFamily="34" charset="-122"/>
                <a:cs typeface="Spline Sans Bold" pitchFamily="34" charset="-120"/>
              </a:rPr>
              <a:t>Privacy &amp; Cost Constraints</a:t>
            </a:r>
            <a:endParaRPr lang="en-US" sz="2300" dirty="0"/>
          </a:p>
        </p:txBody>
      </p:sp>
      <p:sp>
        <p:nvSpPr>
          <p:cNvPr id="8" name="Text 4"/>
          <p:cNvSpPr/>
          <p:nvPr/>
        </p:nvSpPr>
        <p:spPr>
          <a:xfrm>
            <a:off x="10821353" y="3011924"/>
            <a:ext cx="2927985" cy="317182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Leveraging large, general-purpose LLMs like GPT-4 for clinical applications presents critical hurdles. These include exorbitant API costs, data privacy concerns with patient information, and the inherent latency for real-time interactions.</a:t>
            </a:r>
            <a:endParaRPr lang="en-US" sz="1700" dirty="0"/>
          </a:p>
        </p:txBody>
      </p:sp>
      <p:sp>
        <p:nvSpPr>
          <p:cNvPr id="9" name="Text 5"/>
          <p:cNvSpPr/>
          <p:nvPr/>
        </p:nvSpPr>
        <p:spPr>
          <a:xfrm>
            <a:off x="881063" y="6431518"/>
            <a:ext cx="12868275" cy="7048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The demand for quick, automated preliminary assessments in healthcare is growing, but existing solutions often fall short on accessibility, cost-efficiency, or data security.</a:t>
            </a:r>
            <a:endParaRPr lang="en-US" sz="1700" dirty="0"/>
          </a:p>
        </p:txBody>
      </p:sp>
      <p:sp>
        <p:nvSpPr>
          <p:cNvPr id="10" name="Rounded Rectangle 9">
            <a:extLst>
              <a:ext uri="{FF2B5EF4-FFF2-40B4-BE49-F238E27FC236}">
                <a16:creationId xmlns:a16="http://schemas.microsoft.com/office/drawing/2014/main" id="{D1CAF32A-EA0C-2E4B-262A-ABB5DACD60A7}"/>
              </a:ext>
            </a:extLst>
          </p:cNvPr>
          <p:cNvSpPr/>
          <p:nvPr/>
        </p:nvSpPr>
        <p:spPr>
          <a:xfrm>
            <a:off x="12776200" y="7569200"/>
            <a:ext cx="1765300" cy="571500"/>
          </a:xfrm>
          <a:prstGeom prst="roundRect">
            <a:avLst/>
          </a:prstGeom>
          <a:solidFill>
            <a:srgbClr val="0705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41865"/>
          </a:xfrm>
          <a:prstGeom prst="rect">
            <a:avLst/>
          </a:prstGeom>
        </p:spPr>
      </p:pic>
      <p:sp>
        <p:nvSpPr>
          <p:cNvPr id="3" name="Text 0"/>
          <p:cNvSpPr/>
          <p:nvPr/>
        </p:nvSpPr>
        <p:spPr>
          <a:xfrm>
            <a:off x="813316" y="3197542"/>
            <a:ext cx="11297007" cy="564713"/>
          </a:xfrm>
          <a:prstGeom prst="rect">
            <a:avLst/>
          </a:prstGeom>
          <a:noFill/>
          <a:ln/>
        </p:spPr>
        <p:txBody>
          <a:bodyPr wrap="none" lIns="0" tIns="0" rIns="0" bIns="0" rtlCol="0" anchor="t"/>
          <a:lstStyle/>
          <a:p>
            <a:pPr marL="0" indent="0" algn="l">
              <a:lnSpc>
                <a:spcPts val="4400"/>
              </a:lnSpc>
              <a:buNone/>
            </a:pPr>
            <a:r>
              <a:rPr lang="en-US" sz="3550" b="1" dirty="0">
                <a:solidFill>
                  <a:srgbClr val="F0FCFF"/>
                </a:solidFill>
                <a:latin typeface="Spline Sans Bold" pitchFamily="34" charset="0"/>
                <a:ea typeface="Spline Sans Bold" pitchFamily="34" charset="-122"/>
                <a:cs typeface="Spline Sans Bold" pitchFamily="34" charset="-120"/>
              </a:rPr>
              <a:t>Project Objective: Localized &amp; Efficient Clinical Triage</a:t>
            </a:r>
            <a:endParaRPr lang="en-US" sz="3550" dirty="0"/>
          </a:p>
        </p:txBody>
      </p:sp>
      <p:sp>
        <p:nvSpPr>
          <p:cNvPr id="4" name="Shape 1"/>
          <p:cNvSpPr/>
          <p:nvPr/>
        </p:nvSpPr>
        <p:spPr>
          <a:xfrm>
            <a:off x="813316" y="4043720"/>
            <a:ext cx="4209455" cy="2693432"/>
          </a:xfrm>
          <a:prstGeom prst="roundRect">
            <a:avLst>
              <a:gd name="adj" fmla="val 4074"/>
            </a:avLst>
          </a:prstGeom>
          <a:solidFill>
            <a:srgbClr val="0A081B">
              <a:alpha val="75000"/>
            </a:srgbClr>
          </a:solidFill>
          <a:ln w="22860">
            <a:solidFill>
              <a:srgbClr val="16FFBB"/>
            </a:solidFill>
            <a:prstDash val="solid"/>
          </a:ln>
        </p:spPr>
        <p:txBody>
          <a:bodyPr/>
          <a:lstStyle/>
          <a:p>
            <a:endParaRPr lang="en-US"/>
          </a:p>
        </p:txBody>
      </p:sp>
      <p:sp>
        <p:nvSpPr>
          <p:cNvPr id="5" name="Shape 2"/>
          <p:cNvSpPr/>
          <p:nvPr/>
        </p:nvSpPr>
        <p:spPr>
          <a:xfrm>
            <a:off x="790456" y="4043720"/>
            <a:ext cx="91440" cy="2693432"/>
          </a:xfrm>
          <a:prstGeom prst="roundRect">
            <a:avLst>
              <a:gd name="adj" fmla="val 333578"/>
            </a:avLst>
          </a:prstGeom>
          <a:solidFill>
            <a:srgbClr val="16FFBB"/>
          </a:solidFill>
          <a:ln/>
        </p:spPr>
        <p:txBody>
          <a:bodyPr/>
          <a:lstStyle/>
          <a:p>
            <a:endParaRPr lang="en-US"/>
          </a:p>
        </p:txBody>
      </p:sp>
      <p:sp>
        <p:nvSpPr>
          <p:cNvPr id="6" name="Text 3"/>
          <p:cNvSpPr/>
          <p:nvPr/>
        </p:nvSpPr>
        <p:spPr>
          <a:xfrm>
            <a:off x="1107996" y="4269819"/>
            <a:ext cx="2808923" cy="282416"/>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Lightweight LLM for Triage</a:t>
            </a:r>
            <a:endParaRPr lang="en-US" sz="1750" dirty="0"/>
          </a:p>
        </p:txBody>
      </p:sp>
      <p:sp>
        <p:nvSpPr>
          <p:cNvPr id="7" name="Text 4"/>
          <p:cNvSpPr/>
          <p:nvPr/>
        </p:nvSpPr>
        <p:spPr>
          <a:xfrm>
            <a:off x="1107996" y="4664750"/>
            <a:ext cx="3688675" cy="1251109"/>
          </a:xfrm>
          <a:prstGeom prst="rect">
            <a:avLst/>
          </a:prstGeom>
          <a:noFill/>
          <a:ln/>
        </p:spPr>
        <p:txBody>
          <a:bodyPr wrap="square" lIns="0" tIns="0" rIns="0" bIns="0" rtlCol="0" anchor="t"/>
          <a:lstStyle/>
          <a:p>
            <a:pPr marL="0" indent="0" algn="l">
              <a:lnSpc>
                <a:spcPts val="2450"/>
              </a:lnSpc>
              <a:buNone/>
            </a:pPr>
            <a:r>
              <a:rPr lang="en-US" sz="1600" dirty="0">
                <a:solidFill>
                  <a:srgbClr val="E0E4E6"/>
                </a:solidFill>
                <a:latin typeface="Barlow" pitchFamily="34" charset="0"/>
                <a:ea typeface="Barlow" pitchFamily="34" charset="-122"/>
                <a:cs typeface="Barlow" pitchFamily="34" charset="-120"/>
              </a:rPr>
              <a:t>Our primary goal is to fine-tune a small language model, specifically TinyLlama-1.1B, to perform initial clinical triage assessments.</a:t>
            </a:r>
            <a:endParaRPr lang="en-US" sz="1600" dirty="0"/>
          </a:p>
        </p:txBody>
      </p:sp>
      <p:sp>
        <p:nvSpPr>
          <p:cNvPr id="8" name="Shape 5"/>
          <p:cNvSpPr/>
          <p:nvPr/>
        </p:nvSpPr>
        <p:spPr>
          <a:xfrm>
            <a:off x="5210413" y="4043720"/>
            <a:ext cx="4209455" cy="2693432"/>
          </a:xfrm>
          <a:prstGeom prst="roundRect">
            <a:avLst>
              <a:gd name="adj" fmla="val 4074"/>
            </a:avLst>
          </a:prstGeom>
          <a:solidFill>
            <a:srgbClr val="0A081B">
              <a:alpha val="75000"/>
            </a:srgbClr>
          </a:solidFill>
          <a:ln w="22860">
            <a:solidFill>
              <a:srgbClr val="29DDDA"/>
            </a:solidFill>
            <a:prstDash val="solid"/>
          </a:ln>
        </p:spPr>
        <p:txBody>
          <a:bodyPr/>
          <a:lstStyle/>
          <a:p>
            <a:endParaRPr lang="en-US"/>
          </a:p>
        </p:txBody>
      </p:sp>
      <p:sp>
        <p:nvSpPr>
          <p:cNvPr id="9" name="Shape 6"/>
          <p:cNvSpPr/>
          <p:nvPr/>
        </p:nvSpPr>
        <p:spPr>
          <a:xfrm>
            <a:off x="5187553" y="4043720"/>
            <a:ext cx="91440" cy="2693432"/>
          </a:xfrm>
          <a:prstGeom prst="roundRect">
            <a:avLst>
              <a:gd name="adj" fmla="val 333578"/>
            </a:avLst>
          </a:prstGeom>
          <a:solidFill>
            <a:srgbClr val="29DDDA"/>
          </a:solidFill>
          <a:ln/>
        </p:spPr>
        <p:txBody>
          <a:bodyPr/>
          <a:lstStyle/>
          <a:p>
            <a:endParaRPr lang="en-US"/>
          </a:p>
        </p:txBody>
      </p:sp>
      <p:sp>
        <p:nvSpPr>
          <p:cNvPr id="10" name="Text 7"/>
          <p:cNvSpPr/>
          <p:nvPr/>
        </p:nvSpPr>
        <p:spPr>
          <a:xfrm>
            <a:off x="5505093" y="4269819"/>
            <a:ext cx="3688675" cy="564833"/>
          </a:xfrm>
          <a:prstGeom prst="rect">
            <a:avLst/>
          </a:prstGeom>
          <a:noFill/>
          <a:ln/>
        </p:spPr>
        <p:txBody>
          <a:bodyPr wrap="squar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Consumer-Grade Hardware Deployment</a:t>
            </a:r>
            <a:endParaRPr lang="en-US" sz="1750" dirty="0"/>
          </a:p>
        </p:txBody>
      </p:sp>
      <p:sp>
        <p:nvSpPr>
          <p:cNvPr id="11" name="Text 8"/>
          <p:cNvSpPr/>
          <p:nvPr/>
        </p:nvSpPr>
        <p:spPr>
          <a:xfrm>
            <a:off x="5505093" y="4947166"/>
            <a:ext cx="3688675" cy="1563886"/>
          </a:xfrm>
          <a:prstGeom prst="rect">
            <a:avLst/>
          </a:prstGeom>
          <a:noFill/>
          <a:ln/>
        </p:spPr>
        <p:txBody>
          <a:bodyPr wrap="square" lIns="0" tIns="0" rIns="0" bIns="0" rtlCol="0" anchor="t"/>
          <a:lstStyle/>
          <a:p>
            <a:pPr marL="0" indent="0" algn="l">
              <a:lnSpc>
                <a:spcPts val="2450"/>
              </a:lnSpc>
              <a:buNone/>
            </a:pPr>
            <a:r>
              <a:rPr lang="en-US" sz="1600" dirty="0">
                <a:solidFill>
                  <a:srgbClr val="E0E4E6"/>
                </a:solidFill>
                <a:latin typeface="Barlow" pitchFamily="34" charset="0"/>
                <a:ea typeface="Barlow" pitchFamily="34" charset="-122"/>
                <a:cs typeface="Barlow" pitchFamily="34" charset="-120"/>
              </a:rPr>
              <a:t>The model is designed to operate efficiently on readily available consumer hardware, exemplified by a Google Colab T4 GPU, making it accessible and cost-effective.</a:t>
            </a:r>
            <a:endParaRPr lang="en-US" sz="1600" dirty="0"/>
          </a:p>
        </p:txBody>
      </p:sp>
      <p:sp>
        <p:nvSpPr>
          <p:cNvPr id="12" name="Shape 9"/>
          <p:cNvSpPr/>
          <p:nvPr/>
        </p:nvSpPr>
        <p:spPr>
          <a:xfrm>
            <a:off x="9607510" y="4043720"/>
            <a:ext cx="4209455" cy="2693432"/>
          </a:xfrm>
          <a:prstGeom prst="roundRect">
            <a:avLst>
              <a:gd name="adj" fmla="val 4074"/>
            </a:avLst>
          </a:prstGeom>
          <a:solidFill>
            <a:srgbClr val="0A081B">
              <a:alpha val="75000"/>
            </a:srgbClr>
          </a:solidFill>
          <a:ln w="22860">
            <a:solidFill>
              <a:srgbClr val="37A7E7"/>
            </a:solidFill>
            <a:prstDash val="solid"/>
          </a:ln>
        </p:spPr>
        <p:txBody>
          <a:bodyPr/>
          <a:lstStyle/>
          <a:p>
            <a:endParaRPr lang="en-US"/>
          </a:p>
        </p:txBody>
      </p:sp>
      <p:sp>
        <p:nvSpPr>
          <p:cNvPr id="13" name="Shape 10"/>
          <p:cNvSpPr/>
          <p:nvPr/>
        </p:nvSpPr>
        <p:spPr>
          <a:xfrm>
            <a:off x="9584650" y="4043720"/>
            <a:ext cx="91440" cy="2693432"/>
          </a:xfrm>
          <a:prstGeom prst="roundRect">
            <a:avLst>
              <a:gd name="adj" fmla="val 333578"/>
            </a:avLst>
          </a:prstGeom>
          <a:solidFill>
            <a:srgbClr val="37A7E7"/>
          </a:solidFill>
          <a:ln/>
        </p:spPr>
        <p:txBody>
          <a:bodyPr/>
          <a:lstStyle/>
          <a:p>
            <a:endParaRPr lang="en-US"/>
          </a:p>
        </p:txBody>
      </p:sp>
      <p:sp>
        <p:nvSpPr>
          <p:cNvPr id="14" name="Text 11"/>
          <p:cNvSpPr/>
          <p:nvPr/>
        </p:nvSpPr>
        <p:spPr>
          <a:xfrm>
            <a:off x="9902190" y="4269819"/>
            <a:ext cx="3033593" cy="282416"/>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Enhanced Privacy &amp; Security</a:t>
            </a:r>
            <a:endParaRPr lang="en-US" sz="1750" dirty="0"/>
          </a:p>
        </p:txBody>
      </p:sp>
      <p:sp>
        <p:nvSpPr>
          <p:cNvPr id="15" name="Text 12"/>
          <p:cNvSpPr/>
          <p:nvPr/>
        </p:nvSpPr>
        <p:spPr>
          <a:xfrm>
            <a:off x="9902190" y="4664750"/>
            <a:ext cx="3688675" cy="1563886"/>
          </a:xfrm>
          <a:prstGeom prst="rect">
            <a:avLst/>
          </a:prstGeom>
          <a:noFill/>
          <a:ln/>
        </p:spPr>
        <p:txBody>
          <a:bodyPr wrap="square" lIns="0" tIns="0" rIns="0" bIns="0" rtlCol="0" anchor="t"/>
          <a:lstStyle/>
          <a:p>
            <a:pPr marL="0" indent="0" algn="l">
              <a:lnSpc>
                <a:spcPts val="2450"/>
              </a:lnSpc>
              <a:buNone/>
            </a:pPr>
            <a:r>
              <a:rPr lang="en-US" sz="1600" dirty="0">
                <a:solidFill>
                  <a:srgbClr val="E0E4E6"/>
                </a:solidFill>
                <a:latin typeface="Barlow" pitchFamily="34" charset="0"/>
                <a:ea typeface="Barlow" pitchFamily="34" charset="-122"/>
                <a:cs typeface="Barlow" pitchFamily="34" charset="-120"/>
              </a:rPr>
              <a:t>By enabling local deployment, MediBot significantly mitigates data privacy risks associated with transmitting sensitive patient information to external cloud-based services.</a:t>
            </a:r>
            <a:endParaRPr lang="en-US" sz="1600" dirty="0"/>
          </a:p>
        </p:txBody>
      </p:sp>
      <p:sp>
        <p:nvSpPr>
          <p:cNvPr id="16" name="Text 13"/>
          <p:cNvSpPr/>
          <p:nvPr/>
        </p:nvSpPr>
        <p:spPr>
          <a:xfrm>
            <a:off x="813316" y="6948249"/>
            <a:ext cx="13003768" cy="625554"/>
          </a:xfrm>
          <a:prstGeom prst="rect">
            <a:avLst/>
          </a:prstGeom>
          <a:noFill/>
          <a:ln/>
        </p:spPr>
        <p:txBody>
          <a:bodyPr wrap="square" lIns="0" tIns="0" rIns="0" bIns="0" rtlCol="0" anchor="t"/>
          <a:lstStyle/>
          <a:p>
            <a:pPr marL="0" indent="0" algn="l">
              <a:lnSpc>
                <a:spcPts val="2450"/>
              </a:lnSpc>
              <a:buNone/>
            </a:pPr>
            <a:r>
              <a:rPr lang="en-US" sz="1600" dirty="0">
                <a:solidFill>
                  <a:srgbClr val="E0E4E6"/>
                </a:solidFill>
                <a:latin typeface="Barlow" pitchFamily="34" charset="0"/>
                <a:ea typeface="Barlow" pitchFamily="34" charset="-122"/>
                <a:cs typeface="Barlow" pitchFamily="34" charset="-120"/>
              </a:rPr>
              <a:t>This project aims to demonstrate the viability of domain-specific fine-tuning for specialized medical applications, addressing key limitations of larger, more generic models.</a:t>
            </a:r>
            <a:endParaRPr lang="en-US" sz="1600" dirty="0"/>
          </a:p>
        </p:txBody>
      </p:sp>
      <p:sp>
        <p:nvSpPr>
          <p:cNvPr id="17" name="Rounded Rectangle 16">
            <a:extLst>
              <a:ext uri="{FF2B5EF4-FFF2-40B4-BE49-F238E27FC236}">
                <a16:creationId xmlns:a16="http://schemas.microsoft.com/office/drawing/2014/main" id="{2339D016-42A1-77F4-D232-757091CC716C}"/>
              </a:ext>
            </a:extLst>
          </p:cNvPr>
          <p:cNvSpPr/>
          <p:nvPr/>
        </p:nvSpPr>
        <p:spPr>
          <a:xfrm>
            <a:off x="12776200" y="7569200"/>
            <a:ext cx="1765300" cy="571500"/>
          </a:xfrm>
          <a:prstGeom prst="roundRect">
            <a:avLst/>
          </a:prstGeom>
          <a:solidFill>
            <a:srgbClr val="0705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8552" y="548997"/>
            <a:ext cx="9527024" cy="554474"/>
          </a:xfrm>
          <a:prstGeom prst="rect">
            <a:avLst/>
          </a:prstGeom>
          <a:noFill/>
          <a:ln/>
        </p:spPr>
        <p:txBody>
          <a:bodyPr wrap="none" lIns="0" tIns="0" rIns="0" bIns="0" rtlCol="0" anchor="t"/>
          <a:lstStyle/>
          <a:p>
            <a:pPr marL="0" indent="0" algn="l">
              <a:lnSpc>
                <a:spcPts val="4350"/>
              </a:lnSpc>
              <a:buNone/>
            </a:pPr>
            <a:r>
              <a:rPr lang="en-US" sz="3450" b="1" dirty="0">
                <a:solidFill>
                  <a:srgbClr val="F0FCFF"/>
                </a:solidFill>
                <a:latin typeface="Spline Sans Bold" pitchFamily="34" charset="0"/>
                <a:ea typeface="Spline Sans Bold" pitchFamily="34" charset="-122"/>
                <a:cs typeface="Spline Sans Bold" pitchFamily="34" charset="-120"/>
              </a:rPr>
              <a:t>Methodology: Model Selection &amp; Optimization</a:t>
            </a:r>
            <a:endParaRPr lang="en-US" sz="3450" dirty="0"/>
          </a:p>
        </p:txBody>
      </p:sp>
      <p:sp>
        <p:nvSpPr>
          <p:cNvPr id="3" name="Text 1"/>
          <p:cNvSpPr/>
          <p:nvPr/>
        </p:nvSpPr>
        <p:spPr>
          <a:xfrm>
            <a:off x="798552" y="1555671"/>
            <a:ext cx="5144214" cy="443627"/>
          </a:xfrm>
          <a:prstGeom prst="rect">
            <a:avLst/>
          </a:prstGeom>
          <a:noFill/>
          <a:ln/>
        </p:spPr>
        <p:txBody>
          <a:bodyPr wrap="none" lIns="0" tIns="0" rIns="0" bIns="0" rtlCol="0" anchor="t"/>
          <a:lstStyle/>
          <a:p>
            <a:pPr marL="0" indent="0" algn="l">
              <a:lnSpc>
                <a:spcPts val="3450"/>
              </a:lnSpc>
              <a:buNone/>
            </a:pPr>
            <a:r>
              <a:rPr lang="en-US" sz="2750" b="1" dirty="0">
                <a:solidFill>
                  <a:srgbClr val="F0FCFF"/>
                </a:solidFill>
                <a:latin typeface="Spline Sans Bold" pitchFamily="34" charset="0"/>
                <a:ea typeface="Spline Sans Bold" pitchFamily="34" charset="-122"/>
                <a:cs typeface="Spline Sans Bold" pitchFamily="34" charset="-120"/>
              </a:rPr>
              <a:t>TinyLlama-1.1B: The Foundation</a:t>
            </a:r>
            <a:endParaRPr lang="en-US" sz="2750" dirty="0"/>
          </a:p>
        </p:txBody>
      </p:sp>
      <p:sp>
        <p:nvSpPr>
          <p:cNvPr id="4" name="Text 2"/>
          <p:cNvSpPr/>
          <p:nvPr/>
        </p:nvSpPr>
        <p:spPr>
          <a:xfrm>
            <a:off x="798552" y="2180153"/>
            <a:ext cx="7625120" cy="1217771"/>
          </a:xfrm>
          <a:prstGeom prst="rect">
            <a:avLst/>
          </a:prstGeom>
          <a:noFill/>
          <a:ln/>
        </p:spPr>
        <p:txBody>
          <a:bodyPr wrap="square" lIns="0" tIns="0" rIns="0" bIns="0" rtlCol="0" anchor="t"/>
          <a:lstStyle/>
          <a:p>
            <a:pPr marL="0" indent="0" algn="l">
              <a:lnSpc>
                <a:spcPts val="2350"/>
              </a:lnSpc>
              <a:buNone/>
            </a:pPr>
            <a:r>
              <a:rPr lang="en-US" sz="1550" dirty="0">
                <a:solidFill>
                  <a:srgbClr val="E0E4E6"/>
                </a:solidFill>
                <a:latin typeface="Barlow" pitchFamily="34" charset="0"/>
                <a:ea typeface="Barlow" pitchFamily="34" charset="-122"/>
                <a:cs typeface="Barlow" pitchFamily="34" charset="-120"/>
              </a:rPr>
              <a:t>TinyLlama-1.1B was selected for its compact size and efficiency, striking a balance between computational demands and acceptable reasoning capabilities for basic clinical dialogue. While larger models offer superior general intelligence, TinyLlama's targeted fine-tuning allows it to excel within its domain without requiring extensive resources.</a:t>
            </a:r>
            <a:endParaRPr lang="en-US" sz="1550" dirty="0"/>
          </a:p>
        </p:txBody>
      </p:sp>
      <p:sp>
        <p:nvSpPr>
          <p:cNvPr id="5" name="Text 3"/>
          <p:cNvSpPr/>
          <p:nvPr/>
        </p:nvSpPr>
        <p:spPr>
          <a:xfrm>
            <a:off x="798552" y="3578781"/>
            <a:ext cx="5397341" cy="332780"/>
          </a:xfrm>
          <a:prstGeom prst="rect">
            <a:avLst/>
          </a:prstGeom>
          <a:noFill/>
          <a:ln/>
        </p:spPr>
        <p:txBody>
          <a:bodyPr wrap="none" lIns="0" tIns="0" rIns="0" bIns="0" rtlCol="0" anchor="t"/>
          <a:lstStyle/>
          <a:p>
            <a:pPr marL="0" indent="0" algn="l">
              <a:lnSpc>
                <a:spcPts val="2600"/>
              </a:lnSpc>
              <a:buNone/>
            </a:pPr>
            <a:r>
              <a:rPr lang="en-US" sz="2050" b="1" dirty="0">
                <a:solidFill>
                  <a:srgbClr val="F0FCFF"/>
                </a:solidFill>
                <a:latin typeface="Spline Sans Bold" pitchFamily="34" charset="0"/>
                <a:ea typeface="Spline Sans Bold" pitchFamily="34" charset="-122"/>
                <a:cs typeface="Spline Sans Bold" pitchFamily="34" charset="-120"/>
              </a:rPr>
              <a:t>Resource-Efficient Fine-Tuning with QLoRA</a:t>
            </a:r>
            <a:endParaRPr lang="en-US" sz="2050" dirty="0"/>
          </a:p>
        </p:txBody>
      </p:sp>
      <p:sp>
        <p:nvSpPr>
          <p:cNvPr id="6" name="Text 4"/>
          <p:cNvSpPr/>
          <p:nvPr/>
        </p:nvSpPr>
        <p:spPr>
          <a:xfrm>
            <a:off x="798552" y="4092416"/>
            <a:ext cx="7625120" cy="1522214"/>
          </a:xfrm>
          <a:prstGeom prst="rect">
            <a:avLst/>
          </a:prstGeom>
          <a:noFill/>
          <a:ln/>
        </p:spPr>
        <p:txBody>
          <a:bodyPr wrap="square" lIns="0" tIns="0" rIns="0" bIns="0" rtlCol="0" anchor="t"/>
          <a:lstStyle/>
          <a:p>
            <a:pPr marL="0" indent="0" algn="l">
              <a:lnSpc>
                <a:spcPts val="2350"/>
              </a:lnSpc>
              <a:buNone/>
            </a:pPr>
            <a:r>
              <a:rPr lang="en-US" sz="1550" dirty="0">
                <a:solidFill>
                  <a:srgbClr val="E0E4E6"/>
                </a:solidFill>
                <a:latin typeface="Barlow" pitchFamily="34" charset="0"/>
                <a:ea typeface="Barlow" pitchFamily="34" charset="-122"/>
                <a:cs typeface="Barlow" pitchFamily="34" charset="-120"/>
              </a:rPr>
              <a:t>To enable fine-tuning on a Google Colab T4 GPU (16GB VRAM), we employed QLoRA (Quantized Low-Rank Adaptation). This technique quantizes the model to 4-bit precision, drastically reducing memory footprint while preserving performance. QLoRA works by training only a small number of new parameters (adapters) that are then integrated with the pre-trained, quantized model.</a:t>
            </a:r>
            <a:endParaRPr lang="en-US" sz="1550" dirty="0"/>
          </a:p>
        </p:txBody>
      </p:sp>
      <p:pic>
        <p:nvPicPr>
          <p:cNvPr id="7" name="Image 0" descr="preencoded.png"/>
          <p:cNvPicPr>
            <a:picLocks noChangeAspect="1"/>
          </p:cNvPicPr>
          <p:nvPr/>
        </p:nvPicPr>
        <p:blipFill>
          <a:blip r:embed="rId3"/>
          <a:stretch>
            <a:fillRect/>
          </a:stretch>
        </p:blipFill>
        <p:spPr>
          <a:xfrm>
            <a:off x="8918258" y="1578293"/>
            <a:ext cx="4921091" cy="4921091"/>
          </a:xfrm>
          <a:prstGeom prst="rect">
            <a:avLst/>
          </a:prstGeom>
        </p:spPr>
      </p:pic>
      <p:sp>
        <p:nvSpPr>
          <p:cNvPr id="8" name="Shape 5"/>
          <p:cNvSpPr/>
          <p:nvPr/>
        </p:nvSpPr>
        <p:spPr>
          <a:xfrm>
            <a:off x="798552" y="6906339"/>
            <a:ext cx="13033296" cy="797719"/>
          </a:xfrm>
          <a:prstGeom prst="roundRect">
            <a:avLst>
              <a:gd name="adj" fmla="val 37541"/>
            </a:avLst>
          </a:prstGeom>
          <a:solidFill>
            <a:srgbClr val="004D36"/>
          </a:solidFill>
          <a:ln/>
        </p:spPr>
        <p:txBody>
          <a:bodyPr/>
          <a:lstStyle/>
          <a:p>
            <a:endParaRPr lang="en-US"/>
          </a:p>
        </p:txBody>
      </p:sp>
      <p:pic>
        <p:nvPicPr>
          <p:cNvPr id="9" name="Image 1" descr="preencoded.png"/>
          <p:cNvPicPr>
            <a:picLocks noChangeAspect="1"/>
          </p:cNvPicPr>
          <p:nvPr/>
        </p:nvPicPr>
        <p:blipFill>
          <a:blip r:embed="rId4"/>
          <a:stretch>
            <a:fillRect/>
          </a:stretch>
        </p:blipFill>
        <p:spPr>
          <a:xfrm>
            <a:off x="998101" y="7209711"/>
            <a:ext cx="249555" cy="199549"/>
          </a:xfrm>
          <a:prstGeom prst="rect">
            <a:avLst/>
          </a:prstGeom>
        </p:spPr>
      </p:pic>
      <p:sp>
        <p:nvSpPr>
          <p:cNvPr id="10" name="Text 6"/>
          <p:cNvSpPr/>
          <p:nvPr/>
        </p:nvSpPr>
        <p:spPr>
          <a:xfrm>
            <a:off x="1447205" y="7137083"/>
            <a:ext cx="12185094" cy="304443"/>
          </a:xfrm>
          <a:prstGeom prst="rect">
            <a:avLst/>
          </a:prstGeom>
          <a:noFill/>
          <a:ln/>
        </p:spPr>
        <p:txBody>
          <a:bodyPr wrap="none" lIns="0" tIns="0" rIns="0" bIns="0" rtlCol="0" anchor="t"/>
          <a:lstStyle/>
          <a:p>
            <a:pPr marL="0" indent="0" algn="l">
              <a:lnSpc>
                <a:spcPts val="2350"/>
              </a:lnSpc>
              <a:buNone/>
            </a:pPr>
            <a:r>
              <a:rPr lang="en-US" sz="1550" dirty="0">
                <a:solidFill>
                  <a:srgbClr val="FFFFFF"/>
                </a:solidFill>
                <a:latin typeface="Barlow" pitchFamily="34" charset="0"/>
                <a:ea typeface="Barlow" pitchFamily="34" charset="-122"/>
                <a:cs typeface="Barlow" pitchFamily="34" charset="-120"/>
              </a:rPr>
              <a:t>QLoRA allows efficient fine-tuning of large models on consumer GPUs, making advanced AI more accessible.</a:t>
            </a:r>
            <a:endParaRPr lang="en-US" sz="1550" dirty="0"/>
          </a:p>
        </p:txBody>
      </p:sp>
      <p:sp>
        <p:nvSpPr>
          <p:cNvPr id="11" name="Rounded Rectangle 10">
            <a:extLst>
              <a:ext uri="{FF2B5EF4-FFF2-40B4-BE49-F238E27FC236}">
                <a16:creationId xmlns:a16="http://schemas.microsoft.com/office/drawing/2014/main" id="{BED81D07-D802-6529-4ED4-371A704E5978}"/>
              </a:ext>
            </a:extLst>
          </p:cNvPr>
          <p:cNvSpPr/>
          <p:nvPr/>
        </p:nvSpPr>
        <p:spPr>
          <a:xfrm>
            <a:off x="12776200" y="7569200"/>
            <a:ext cx="1765300" cy="571500"/>
          </a:xfrm>
          <a:prstGeom prst="roundRect">
            <a:avLst/>
          </a:prstGeom>
          <a:solidFill>
            <a:srgbClr val="0705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15459" y="1167765"/>
            <a:ext cx="9619059" cy="566261"/>
          </a:xfrm>
          <a:prstGeom prst="rect">
            <a:avLst/>
          </a:prstGeom>
          <a:noFill/>
          <a:ln/>
        </p:spPr>
        <p:txBody>
          <a:bodyPr wrap="none" lIns="0" tIns="0" rIns="0" bIns="0" rtlCol="0" anchor="t"/>
          <a:lstStyle/>
          <a:p>
            <a:pPr marL="0" indent="0" algn="l">
              <a:lnSpc>
                <a:spcPts val="4450"/>
              </a:lnSpc>
              <a:buNone/>
            </a:pPr>
            <a:r>
              <a:rPr lang="en-US" sz="3550" b="1" dirty="0">
                <a:solidFill>
                  <a:srgbClr val="F0FCFF"/>
                </a:solidFill>
                <a:latin typeface="Spline Sans Bold" pitchFamily="34" charset="0"/>
                <a:ea typeface="Spline Sans Bold" pitchFamily="34" charset="-122"/>
                <a:cs typeface="Spline Sans Bold" pitchFamily="34" charset="-120"/>
              </a:rPr>
              <a:t>Methodology: Domain-Specific Data Curation</a:t>
            </a:r>
            <a:endParaRPr lang="en-US" sz="3550" dirty="0"/>
          </a:p>
        </p:txBody>
      </p:sp>
      <p:sp>
        <p:nvSpPr>
          <p:cNvPr id="3" name="Shape 1"/>
          <p:cNvSpPr/>
          <p:nvPr/>
        </p:nvSpPr>
        <p:spPr>
          <a:xfrm>
            <a:off x="792599" y="2088475"/>
            <a:ext cx="45720" cy="4996220"/>
          </a:xfrm>
          <a:prstGeom prst="rect">
            <a:avLst/>
          </a:prstGeom>
          <a:solidFill>
            <a:srgbClr val="16FFBB"/>
          </a:solidFill>
          <a:ln/>
        </p:spPr>
        <p:txBody>
          <a:bodyPr/>
          <a:lstStyle/>
          <a:p>
            <a:endParaRPr lang="en-US"/>
          </a:p>
        </p:txBody>
      </p:sp>
      <p:sp>
        <p:nvSpPr>
          <p:cNvPr id="4" name="Text 2"/>
          <p:cNvSpPr/>
          <p:nvPr/>
        </p:nvSpPr>
        <p:spPr>
          <a:xfrm>
            <a:off x="1065014" y="2111335"/>
            <a:ext cx="5347692" cy="339685"/>
          </a:xfrm>
          <a:prstGeom prst="rect">
            <a:avLst/>
          </a:prstGeom>
          <a:noFill/>
          <a:ln/>
        </p:spPr>
        <p:txBody>
          <a:bodyPr wrap="none" lIns="0" tIns="0" rIns="0" bIns="0" rtlCol="0" anchor="t"/>
          <a:lstStyle/>
          <a:p>
            <a:pPr marL="0" indent="0" algn="l">
              <a:lnSpc>
                <a:spcPts val="2650"/>
              </a:lnSpc>
              <a:buNone/>
            </a:pPr>
            <a:r>
              <a:rPr lang="en-US" sz="2100" b="1" dirty="0">
                <a:solidFill>
                  <a:srgbClr val="E0E4E6"/>
                </a:solidFill>
                <a:latin typeface="Spline Sans Bold" pitchFamily="34" charset="0"/>
                <a:ea typeface="Spline Sans Bold" pitchFamily="34" charset="-122"/>
                <a:cs typeface="Spline Sans Bold" pitchFamily="34" charset="-120"/>
              </a:rPr>
              <a:t>The ruslanmv/ai-medical-chatbot Dataset</a:t>
            </a:r>
            <a:endParaRPr lang="en-US" sz="2100" dirty="0"/>
          </a:p>
        </p:txBody>
      </p:sp>
      <p:sp>
        <p:nvSpPr>
          <p:cNvPr id="5" name="Text 3"/>
          <p:cNvSpPr/>
          <p:nvPr/>
        </p:nvSpPr>
        <p:spPr>
          <a:xfrm>
            <a:off x="1065014" y="2564130"/>
            <a:ext cx="6132314" cy="1569839"/>
          </a:xfrm>
          <a:prstGeom prst="rect">
            <a:avLst/>
          </a:prstGeom>
          <a:noFill/>
          <a:ln/>
        </p:spPr>
        <p:txBody>
          <a:bodyPr wrap="square" lIns="0" tIns="0" rIns="0" bIns="0" rtlCol="0" anchor="t"/>
          <a:lstStyle/>
          <a:p>
            <a:pPr marL="0" indent="0" algn="l">
              <a:lnSpc>
                <a:spcPts val="2450"/>
              </a:lnSpc>
              <a:buNone/>
            </a:pPr>
            <a:r>
              <a:rPr lang="en-US" sz="1600" dirty="0">
                <a:solidFill>
                  <a:srgbClr val="E0E4E6"/>
                </a:solidFill>
                <a:latin typeface="Barlow" pitchFamily="34" charset="0"/>
                <a:ea typeface="Barlow" pitchFamily="34" charset="-122"/>
                <a:cs typeface="Barlow" pitchFamily="34" charset="-120"/>
              </a:rPr>
              <a:t>Our fine-tuning utilized the extensive </a:t>
            </a:r>
            <a:r>
              <a:rPr lang="en-US" sz="1600" dirty="0">
                <a:solidFill>
                  <a:srgbClr val="E0E4E6"/>
                </a:solidFill>
                <a:highlight>
                  <a:srgbClr val="171528"/>
                </a:highlight>
                <a:latin typeface="Consolas" pitchFamily="34" charset="0"/>
                <a:ea typeface="Consolas" pitchFamily="34" charset="-122"/>
                <a:cs typeface="Consolas" pitchFamily="34" charset="-120"/>
              </a:rPr>
              <a:t>ruslanmv/ai-medical-chatbot</a:t>
            </a:r>
            <a:r>
              <a:rPr lang="en-US" sz="1600" dirty="0">
                <a:solidFill>
                  <a:srgbClr val="E0E4E6"/>
                </a:solidFill>
                <a:latin typeface="Barlow" pitchFamily="34" charset="0"/>
                <a:ea typeface="Barlow" pitchFamily="34" charset="-122"/>
                <a:cs typeface="Barlow" pitchFamily="34" charset="-120"/>
              </a:rPr>
              <a:t> dataset, comprising approximately 250,000 high-quality question-answer pairs relevant to medical consultations and triage scenarios. This dataset covers a broad spectrum of symptoms, conditions, and general health inquiries, crucial for building a robust medical LLM.</a:t>
            </a:r>
            <a:endParaRPr lang="en-US" sz="1600" dirty="0"/>
          </a:p>
        </p:txBody>
      </p:sp>
      <p:sp>
        <p:nvSpPr>
          <p:cNvPr id="6" name="Shape 4"/>
          <p:cNvSpPr/>
          <p:nvPr/>
        </p:nvSpPr>
        <p:spPr>
          <a:xfrm>
            <a:off x="7410212" y="2088475"/>
            <a:ext cx="45720" cy="4996220"/>
          </a:xfrm>
          <a:prstGeom prst="rect">
            <a:avLst/>
          </a:prstGeom>
          <a:solidFill>
            <a:srgbClr val="29DDDA"/>
          </a:solidFill>
          <a:ln/>
        </p:spPr>
        <p:txBody>
          <a:bodyPr/>
          <a:lstStyle/>
          <a:p>
            <a:endParaRPr lang="en-US"/>
          </a:p>
        </p:txBody>
      </p:sp>
      <p:sp>
        <p:nvSpPr>
          <p:cNvPr id="7" name="Text 5"/>
          <p:cNvSpPr/>
          <p:nvPr/>
        </p:nvSpPr>
        <p:spPr>
          <a:xfrm>
            <a:off x="7682627" y="2111335"/>
            <a:ext cx="6091238" cy="339685"/>
          </a:xfrm>
          <a:prstGeom prst="rect">
            <a:avLst/>
          </a:prstGeom>
          <a:noFill/>
          <a:ln/>
        </p:spPr>
        <p:txBody>
          <a:bodyPr wrap="none" lIns="0" tIns="0" rIns="0" bIns="0" rtlCol="0" anchor="t"/>
          <a:lstStyle/>
          <a:p>
            <a:pPr marL="0" indent="0" algn="l">
              <a:lnSpc>
                <a:spcPts val="2650"/>
              </a:lnSpc>
              <a:buNone/>
            </a:pPr>
            <a:r>
              <a:rPr lang="en-US" sz="2100" b="1" dirty="0">
                <a:solidFill>
                  <a:srgbClr val="E0E4E6"/>
                </a:solidFill>
                <a:latin typeface="Spline Sans Bold" pitchFamily="34" charset="0"/>
                <a:ea typeface="Spline Sans Bold" pitchFamily="34" charset="-122"/>
                <a:cs typeface="Spline Sans Bold" pitchFamily="34" charset="-120"/>
              </a:rPr>
              <a:t>Combating Hallucinations with System Prompts</a:t>
            </a:r>
            <a:endParaRPr lang="en-US" sz="2100" dirty="0"/>
          </a:p>
        </p:txBody>
      </p:sp>
      <p:sp>
        <p:nvSpPr>
          <p:cNvPr id="8" name="Text 6"/>
          <p:cNvSpPr/>
          <p:nvPr/>
        </p:nvSpPr>
        <p:spPr>
          <a:xfrm>
            <a:off x="7682627" y="2564130"/>
            <a:ext cx="6132314" cy="941903"/>
          </a:xfrm>
          <a:prstGeom prst="rect">
            <a:avLst/>
          </a:prstGeom>
          <a:noFill/>
          <a:ln/>
        </p:spPr>
        <p:txBody>
          <a:bodyPr wrap="square" lIns="0" tIns="0" rIns="0" bIns="0" rtlCol="0" anchor="t"/>
          <a:lstStyle/>
          <a:p>
            <a:pPr marL="0" indent="0" algn="l">
              <a:lnSpc>
                <a:spcPts val="2450"/>
              </a:lnSpc>
              <a:buNone/>
            </a:pPr>
            <a:r>
              <a:rPr lang="en-US" sz="1600" dirty="0">
                <a:solidFill>
                  <a:srgbClr val="E0E4E6"/>
                </a:solidFill>
                <a:latin typeface="Barlow" pitchFamily="34" charset="0"/>
                <a:ea typeface="Barlow" pitchFamily="34" charset="-122"/>
                <a:cs typeface="Barlow" pitchFamily="34" charset="-120"/>
              </a:rPr>
              <a:t>A critical aspect of clinical AI is preventing 'hallucinations' or the generation of factually incorrect information. We implemented a rigorous 'System Prompt' format during training:</a:t>
            </a:r>
            <a:endParaRPr lang="en-US" sz="1600" dirty="0"/>
          </a:p>
        </p:txBody>
      </p:sp>
      <p:sp>
        <p:nvSpPr>
          <p:cNvPr id="9" name="Shape 7"/>
          <p:cNvSpPr/>
          <p:nvPr/>
        </p:nvSpPr>
        <p:spPr>
          <a:xfrm>
            <a:off x="7682627" y="3718203"/>
            <a:ext cx="6132314" cy="2503527"/>
          </a:xfrm>
          <a:prstGeom prst="roundRect">
            <a:avLst>
              <a:gd name="adj" fmla="val 12215"/>
            </a:avLst>
          </a:prstGeom>
          <a:solidFill>
            <a:srgbClr val="171528"/>
          </a:solidFill>
          <a:ln/>
        </p:spPr>
        <p:txBody>
          <a:bodyPr/>
          <a:lstStyle/>
          <a:p>
            <a:endParaRPr lang="en-US"/>
          </a:p>
        </p:txBody>
      </p:sp>
      <p:sp>
        <p:nvSpPr>
          <p:cNvPr id="10" name="Shape 8"/>
          <p:cNvSpPr/>
          <p:nvPr/>
        </p:nvSpPr>
        <p:spPr>
          <a:xfrm>
            <a:off x="7672507" y="3718203"/>
            <a:ext cx="6152555" cy="2503527"/>
          </a:xfrm>
          <a:prstGeom prst="roundRect">
            <a:avLst>
              <a:gd name="adj" fmla="val 1222"/>
            </a:avLst>
          </a:prstGeom>
          <a:solidFill>
            <a:srgbClr val="171528"/>
          </a:solidFill>
          <a:ln/>
        </p:spPr>
        <p:txBody>
          <a:bodyPr/>
          <a:lstStyle/>
          <a:p>
            <a:endParaRPr lang="en-US"/>
          </a:p>
        </p:txBody>
      </p:sp>
      <p:sp>
        <p:nvSpPr>
          <p:cNvPr id="11" name="Text 9"/>
          <p:cNvSpPr/>
          <p:nvPr/>
        </p:nvSpPr>
        <p:spPr>
          <a:xfrm>
            <a:off x="7876342" y="3871079"/>
            <a:ext cx="5744885" cy="2197775"/>
          </a:xfrm>
          <a:prstGeom prst="rect">
            <a:avLst/>
          </a:prstGeom>
          <a:noFill/>
          <a:ln/>
        </p:spPr>
        <p:txBody>
          <a:bodyPr wrap="square" lIns="0" tIns="0" rIns="0" bIns="0" rtlCol="0" anchor="t"/>
          <a:lstStyle/>
          <a:p>
            <a:pPr marL="0" indent="0" algn="l">
              <a:lnSpc>
                <a:spcPts val="2450"/>
              </a:lnSpc>
              <a:buNone/>
            </a:pPr>
            <a:r>
              <a:rPr lang="en-US" sz="1600" dirty="0">
                <a:solidFill>
                  <a:srgbClr val="E0E4E6"/>
                </a:solidFill>
                <a:highlight>
                  <a:srgbClr val="171528"/>
                </a:highlight>
                <a:latin typeface="Consolas" pitchFamily="34" charset="0"/>
                <a:ea typeface="Consolas" pitchFamily="34" charset="-122"/>
                <a:cs typeface="Consolas" pitchFamily="34" charset="-120"/>
              </a:rPr>
              <a:t>"You are a medical assistant chatbot.</a:t>
            </a:r>
            <a:endParaRPr lang="en-US" sz="1600" dirty="0"/>
          </a:p>
          <a:p>
            <a:pPr marL="0" indent="0" algn="l">
              <a:lnSpc>
                <a:spcPts val="2450"/>
              </a:lnSpc>
              <a:buNone/>
            </a:pPr>
            <a:r>
              <a:rPr lang="en-US" sz="1600" dirty="0">
                <a:solidFill>
                  <a:srgbClr val="E0E4E6"/>
                </a:solidFill>
                <a:highlight>
                  <a:srgbClr val="171528"/>
                </a:highlight>
                <a:latin typeface="Consolas" pitchFamily="34" charset="0"/>
                <a:ea typeface="Consolas" pitchFamily="34" charset="-122"/>
                <a:cs typeface="Consolas" pitchFamily="34" charset="-120"/>
              </a:rPr>
              <a:t>Respond to the patient's symptoms and questions with accurate medical information.</a:t>
            </a:r>
            <a:endParaRPr lang="en-US" sz="1600" dirty="0"/>
          </a:p>
          <a:p>
            <a:pPr marL="0" indent="0" algn="l">
              <a:lnSpc>
                <a:spcPts val="2450"/>
              </a:lnSpc>
              <a:buNone/>
            </a:pPr>
            <a:r>
              <a:rPr lang="en-US" sz="1600" dirty="0">
                <a:solidFill>
                  <a:srgbClr val="E0E4E6"/>
                </a:solidFill>
                <a:highlight>
                  <a:srgbClr val="171528"/>
                </a:highlight>
                <a:latin typeface="Consolas" pitchFamily="34" charset="0"/>
                <a:ea typeface="Consolas" pitchFamily="34" charset="-122"/>
                <a:cs typeface="Consolas" pitchFamily="34" charset="-120"/>
              </a:rPr>
              <a:t>Do not provide diagnoses or prescribe medication.</a:t>
            </a:r>
            <a:endParaRPr lang="en-US" sz="1600" dirty="0"/>
          </a:p>
          <a:p>
            <a:pPr marL="0" indent="0" algn="l">
              <a:lnSpc>
                <a:spcPts val="2450"/>
              </a:lnSpc>
              <a:buNone/>
            </a:pPr>
            <a:r>
              <a:rPr lang="en-US" sz="1600" dirty="0">
                <a:solidFill>
                  <a:srgbClr val="E0E4E6"/>
                </a:solidFill>
                <a:highlight>
                  <a:srgbClr val="171528"/>
                </a:highlight>
                <a:latin typeface="Consolas" pitchFamily="34" charset="0"/>
                <a:ea typeface="Consolas" pitchFamily="34" charset="-122"/>
                <a:cs typeface="Consolas" pitchFamily="34" charset="-120"/>
              </a:rPr>
              <a:t>Always advise consulting a qualified healthcare professional.</a:t>
            </a:r>
            <a:endParaRPr lang="en-US" sz="1600" dirty="0"/>
          </a:p>
          <a:p>
            <a:pPr marL="0" indent="0" algn="l">
              <a:lnSpc>
                <a:spcPts val="2450"/>
              </a:lnSpc>
              <a:buNone/>
            </a:pPr>
            <a:r>
              <a:rPr lang="en-US" sz="1600" dirty="0">
                <a:solidFill>
                  <a:srgbClr val="E0E4E6"/>
                </a:solidFill>
                <a:highlight>
                  <a:srgbClr val="171528"/>
                </a:highlight>
                <a:latin typeface="Consolas" pitchFamily="34" charset="0"/>
                <a:ea typeface="Consolas" pitchFamily="34" charset="-122"/>
                <a:cs typeface="Consolas" pitchFamily="34" charset="-120"/>
              </a:rPr>
              <a:t>Maintain a compassionate and professional tone."</a:t>
            </a:r>
            <a:endParaRPr lang="en-US" sz="1600" dirty="0"/>
          </a:p>
          <a:p>
            <a:pPr marL="0" indent="0" algn="l">
              <a:lnSpc>
                <a:spcPts val="2450"/>
              </a:lnSpc>
              <a:buNone/>
            </a:pPr>
            <a:r>
              <a:rPr lang="en-US" sz="1600" dirty="0">
                <a:solidFill>
                  <a:srgbClr val="E0E4E6"/>
                </a:solidFill>
                <a:highlight>
                  <a:srgbClr val="171528"/>
                </a:highlight>
                <a:latin typeface="Consolas" pitchFamily="34" charset="0"/>
                <a:ea typeface="Consolas" pitchFamily="34" charset="-122"/>
                <a:cs typeface="Consolas" pitchFamily="34" charset="-120"/>
              </a:rPr>
              <a:t>      </a:t>
            </a:r>
            <a:endParaRPr lang="en-US" sz="1600" dirty="0"/>
          </a:p>
        </p:txBody>
      </p:sp>
      <p:sp>
        <p:nvSpPr>
          <p:cNvPr id="12" name="Text 10"/>
          <p:cNvSpPr/>
          <p:nvPr/>
        </p:nvSpPr>
        <p:spPr>
          <a:xfrm>
            <a:off x="7682627" y="6433899"/>
            <a:ext cx="6132314" cy="627936"/>
          </a:xfrm>
          <a:prstGeom prst="rect">
            <a:avLst/>
          </a:prstGeom>
          <a:noFill/>
          <a:ln/>
        </p:spPr>
        <p:txBody>
          <a:bodyPr wrap="square" lIns="0" tIns="0" rIns="0" bIns="0" rtlCol="0" anchor="t"/>
          <a:lstStyle/>
          <a:p>
            <a:pPr marL="0" indent="0" algn="l">
              <a:lnSpc>
                <a:spcPts val="2450"/>
              </a:lnSpc>
              <a:buNone/>
            </a:pPr>
            <a:r>
              <a:rPr lang="en-US" sz="1600" dirty="0">
                <a:solidFill>
                  <a:srgbClr val="E0E4E6"/>
                </a:solidFill>
                <a:latin typeface="Barlow" pitchFamily="34" charset="0"/>
                <a:ea typeface="Barlow" pitchFamily="34" charset="-122"/>
                <a:cs typeface="Barlow" pitchFamily="34" charset="-120"/>
              </a:rPr>
              <a:t>This prompt was consistently prepended to training examples, guiding the model's behavior and ensuring responsible output.</a:t>
            </a:r>
            <a:endParaRPr lang="en-US" sz="1600" dirty="0"/>
          </a:p>
        </p:txBody>
      </p:sp>
      <p:sp>
        <p:nvSpPr>
          <p:cNvPr id="13" name="Rounded Rectangle 12">
            <a:extLst>
              <a:ext uri="{FF2B5EF4-FFF2-40B4-BE49-F238E27FC236}">
                <a16:creationId xmlns:a16="http://schemas.microsoft.com/office/drawing/2014/main" id="{1E18F314-F092-DAED-601F-67980C966C1D}"/>
              </a:ext>
            </a:extLst>
          </p:cNvPr>
          <p:cNvSpPr/>
          <p:nvPr/>
        </p:nvSpPr>
        <p:spPr>
          <a:xfrm>
            <a:off x="12776200" y="7569200"/>
            <a:ext cx="1765300" cy="571500"/>
          </a:xfrm>
          <a:prstGeom prst="roundRect">
            <a:avLst/>
          </a:prstGeom>
          <a:solidFill>
            <a:srgbClr val="0705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8531" y="1356360"/>
            <a:ext cx="5594271" cy="436483"/>
          </a:xfrm>
          <a:prstGeom prst="rect">
            <a:avLst/>
          </a:prstGeom>
          <a:noFill/>
          <a:ln/>
        </p:spPr>
        <p:txBody>
          <a:bodyPr wrap="none" lIns="0" tIns="0" rIns="0" bIns="0" rtlCol="0" anchor="t"/>
          <a:lstStyle/>
          <a:p>
            <a:pPr marL="0" indent="0" algn="l">
              <a:lnSpc>
                <a:spcPts val="3400"/>
              </a:lnSpc>
              <a:buNone/>
            </a:pPr>
            <a:r>
              <a:rPr lang="en-US" sz="2700" b="1" dirty="0">
                <a:solidFill>
                  <a:srgbClr val="F0FCFF"/>
                </a:solidFill>
                <a:latin typeface="Spline Sans Bold" pitchFamily="34" charset="0"/>
                <a:ea typeface="Spline Sans Bold" pitchFamily="34" charset="-122"/>
                <a:cs typeface="Spline Sans Bold" pitchFamily="34" charset="-120"/>
              </a:rPr>
              <a:t>Implementation: Training MediBot</a:t>
            </a:r>
            <a:endParaRPr lang="en-US" sz="2700" dirty="0"/>
          </a:p>
        </p:txBody>
      </p:sp>
      <p:sp>
        <p:nvSpPr>
          <p:cNvPr id="4" name="Shape 1"/>
          <p:cNvSpPr/>
          <p:nvPr/>
        </p:nvSpPr>
        <p:spPr>
          <a:xfrm>
            <a:off x="628531" y="2196584"/>
            <a:ext cx="3887391" cy="1935004"/>
          </a:xfrm>
          <a:prstGeom prst="roundRect">
            <a:avLst>
              <a:gd name="adj" fmla="val 5671"/>
            </a:avLst>
          </a:prstGeom>
          <a:solidFill>
            <a:srgbClr val="0A081B">
              <a:alpha val="75000"/>
            </a:srgbClr>
          </a:solidFill>
          <a:ln/>
        </p:spPr>
        <p:txBody>
          <a:bodyPr/>
          <a:lstStyle/>
          <a:p>
            <a:endParaRPr lang="en-US"/>
          </a:p>
        </p:txBody>
      </p:sp>
      <p:sp>
        <p:nvSpPr>
          <p:cNvPr id="5" name="Shape 2"/>
          <p:cNvSpPr/>
          <p:nvPr/>
        </p:nvSpPr>
        <p:spPr>
          <a:xfrm>
            <a:off x="628531" y="2173724"/>
            <a:ext cx="3887391" cy="91440"/>
          </a:xfrm>
          <a:prstGeom prst="roundRect">
            <a:avLst>
              <a:gd name="adj" fmla="val 257785"/>
            </a:avLst>
          </a:prstGeom>
          <a:solidFill>
            <a:srgbClr val="16FFBB"/>
          </a:solidFill>
          <a:ln/>
        </p:spPr>
        <p:txBody>
          <a:bodyPr/>
          <a:lstStyle/>
          <a:p>
            <a:endParaRPr lang="en-US"/>
          </a:p>
        </p:txBody>
      </p:sp>
      <p:sp>
        <p:nvSpPr>
          <p:cNvPr id="6" name="Shape 3"/>
          <p:cNvSpPr/>
          <p:nvPr/>
        </p:nvSpPr>
        <p:spPr>
          <a:xfrm>
            <a:off x="2336542" y="1960959"/>
            <a:ext cx="471368" cy="471368"/>
          </a:xfrm>
          <a:prstGeom prst="roundRect">
            <a:avLst>
              <a:gd name="adj" fmla="val 193989"/>
            </a:avLst>
          </a:prstGeom>
          <a:solidFill>
            <a:srgbClr val="16FFBB"/>
          </a:solidFill>
          <a:ln/>
        </p:spPr>
        <p:txBody>
          <a:bodyPr/>
          <a:lstStyle/>
          <a:p>
            <a:endParaRPr lang="en-US"/>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7988" y="2102406"/>
            <a:ext cx="188476" cy="188476"/>
          </a:xfrm>
          <a:prstGeom prst="rect">
            <a:avLst/>
          </a:prstGeom>
        </p:spPr>
      </p:pic>
      <p:sp>
        <p:nvSpPr>
          <p:cNvPr id="8" name="Text 4"/>
          <p:cNvSpPr/>
          <p:nvPr/>
        </p:nvSpPr>
        <p:spPr>
          <a:xfrm>
            <a:off x="808434" y="2589371"/>
            <a:ext cx="1746052" cy="218242"/>
          </a:xfrm>
          <a:prstGeom prst="rect">
            <a:avLst/>
          </a:prstGeom>
          <a:noFill/>
          <a:ln/>
        </p:spPr>
        <p:txBody>
          <a:bodyPr wrap="none" lIns="0" tIns="0" rIns="0" bIns="0" rtlCol="0" anchor="t"/>
          <a:lstStyle/>
          <a:p>
            <a:pPr marL="0" indent="0" algn="l">
              <a:lnSpc>
                <a:spcPts val="1700"/>
              </a:lnSpc>
              <a:buNone/>
            </a:pPr>
            <a:r>
              <a:rPr lang="en-US" sz="1350" b="1" dirty="0">
                <a:solidFill>
                  <a:srgbClr val="E0E4E6"/>
                </a:solidFill>
                <a:latin typeface="Spline Sans Bold" pitchFamily="34" charset="0"/>
                <a:ea typeface="Spline Sans Bold" pitchFamily="34" charset="-122"/>
                <a:cs typeface="Spline Sans Bold" pitchFamily="34" charset="-120"/>
              </a:rPr>
              <a:t>Loading in 4-bit</a:t>
            </a:r>
            <a:endParaRPr lang="en-US" sz="1350" dirty="0"/>
          </a:p>
        </p:txBody>
      </p:sp>
      <p:sp>
        <p:nvSpPr>
          <p:cNvPr id="9" name="Text 5"/>
          <p:cNvSpPr/>
          <p:nvPr/>
        </p:nvSpPr>
        <p:spPr>
          <a:xfrm>
            <a:off x="808434" y="2874764"/>
            <a:ext cx="3527584" cy="861536"/>
          </a:xfrm>
          <a:prstGeom prst="rect">
            <a:avLst/>
          </a:prstGeom>
          <a:noFill/>
          <a:ln/>
        </p:spPr>
        <p:txBody>
          <a:bodyPr wrap="square" lIns="0" tIns="0" rIns="0" bIns="0" rtlCol="0" anchor="t"/>
          <a:lstStyle/>
          <a:p>
            <a:pPr marL="0" indent="0" algn="l">
              <a:lnSpc>
                <a:spcPts val="1650"/>
              </a:lnSpc>
              <a:buNone/>
            </a:pPr>
            <a:r>
              <a:rPr lang="en-US" sz="1200" dirty="0">
                <a:solidFill>
                  <a:srgbClr val="E0E4E6"/>
                </a:solidFill>
                <a:latin typeface="Barlow" pitchFamily="34" charset="0"/>
                <a:ea typeface="Barlow" pitchFamily="34" charset="-122"/>
                <a:cs typeface="Barlow" pitchFamily="34" charset="-120"/>
              </a:rPr>
              <a:t>The TinyLlama-1.1B model was loaded directly in 4-bit quantized format using the </a:t>
            </a:r>
            <a:r>
              <a:rPr lang="en-US" sz="1200" dirty="0">
                <a:solidFill>
                  <a:srgbClr val="E0E4E6"/>
                </a:solidFill>
                <a:highlight>
                  <a:srgbClr val="171528"/>
                </a:highlight>
                <a:latin typeface="Consolas" pitchFamily="34" charset="0"/>
                <a:ea typeface="Consolas" pitchFamily="34" charset="-122"/>
                <a:cs typeface="Consolas" pitchFamily="34" charset="-120"/>
              </a:rPr>
              <a:t>bitsandbytes</a:t>
            </a:r>
            <a:r>
              <a:rPr lang="en-US" sz="1200" dirty="0">
                <a:solidFill>
                  <a:srgbClr val="E0E4E6"/>
                </a:solidFill>
                <a:latin typeface="Barlow" pitchFamily="34" charset="0"/>
                <a:ea typeface="Barlow" pitchFamily="34" charset="-122"/>
                <a:cs typeface="Barlow" pitchFamily="34" charset="-120"/>
              </a:rPr>
              <a:t> library, a prerequisite for QLoRA and fitting within the T4 GPU's VRAM.</a:t>
            </a:r>
            <a:endParaRPr lang="en-US" sz="1200" dirty="0"/>
          </a:p>
        </p:txBody>
      </p:sp>
      <p:sp>
        <p:nvSpPr>
          <p:cNvPr id="10" name="Shape 6"/>
          <p:cNvSpPr/>
          <p:nvPr/>
        </p:nvSpPr>
        <p:spPr>
          <a:xfrm>
            <a:off x="4627959" y="2196584"/>
            <a:ext cx="3887510" cy="1935004"/>
          </a:xfrm>
          <a:prstGeom prst="roundRect">
            <a:avLst>
              <a:gd name="adj" fmla="val 5671"/>
            </a:avLst>
          </a:prstGeom>
          <a:solidFill>
            <a:srgbClr val="0A081B">
              <a:alpha val="75000"/>
            </a:srgbClr>
          </a:solidFill>
          <a:ln/>
        </p:spPr>
        <p:txBody>
          <a:bodyPr/>
          <a:lstStyle/>
          <a:p>
            <a:endParaRPr lang="en-US"/>
          </a:p>
        </p:txBody>
      </p:sp>
      <p:sp>
        <p:nvSpPr>
          <p:cNvPr id="11" name="Shape 7"/>
          <p:cNvSpPr/>
          <p:nvPr/>
        </p:nvSpPr>
        <p:spPr>
          <a:xfrm>
            <a:off x="4627959" y="2173724"/>
            <a:ext cx="3887510" cy="91440"/>
          </a:xfrm>
          <a:prstGeom prst="roundRect">
            <a:avLst>
              <a:gd name="adj" fmla="val 257785"/>
            </a:avLst>
          </a:prstGeom>
          <a:solidFill>
            <a:srgbClr val="29DDDA"/>
          </a:solidFill>
          <a:ln/>
        </p:spPr>
        <p:txBody>
          <a:bodyPr/>
          <a:lstStyle/>
          <a:p>
            <a:endParaRPr lang="en-US"/>
          </a:p>
        </p:txBody>
      </p:sp>
      <p:sp>
        <p:nvSpPr>
          <p:cNvPr id="12" name="Shape 8"/>
          <p:cNvSpPr/>
          <p:nvPr/>
        </p:nvSpPr>
        <p:spPr>
          <a:xfrm>
            <a:off x="6335970" y="1960959"/>
            <a:ext cx="471368" cy="471368"/>
          </a:xfrm>
          <a:prstGeom prst="roundRect">
            <a:avLst>
              <a:gd name="adj" fmla="val 193989"/>
            </a:avLst>
          </a:prstGeom>
          <a:solidFill>
            <a:srgbClr val="16FFBB"/>
          </a:solidFill>
          <a:ln/>
        </p:spPr>
        <p:txBody>
          <a:bodyPr/>
          <a:lstStyle/>
          <a:p>
            <a:endParaRPr lang="en-US"/>
          </a:p>
        </p:txBody>
      </p:sp>
      <p:pic>
        <p:nvPicPr>
          <p:cNvPr id="13"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77417" y="2102406"/>
            <a:ext cx="188476" cy="188476"/>
          </a:xfrm>
          <a:prstGeom prst="rect">
            <a:avLst/>
          </a:prstGeom>
        </p:spPr>
      </p:pic>
      <p:sp>
        <p:nvSpPr>
          <p:cNvPr id="14" name="Text 9"/>
          <p:cNvSpPr/>
          <p:nvPr/>
        </p:nvSpPr>
        <p:spPr>
          <a:xfrm>
            <a:off x="4807863" y="2589371"/>
            <a:ext cx="1978462" cy="218242"/>
          </a:xfrm>
          <a:prstGeom prst="rect">
            <a:avLst/>
          </a:prstGeom>
          <a:noFill/>
          <a:ln/>
        </p:spPr>
        <p:txBody>
          <a:bodyPr wrap="none" lIns="0" tIns="0" rIns="0" bIns="0" rtlCol="0" anchor="t"/>
          <a:lstStyle/>
          <a:p>
            <a:pPr marL="0" indent="0" algn="l">
              <a:lnSpc>
                <a:spcPts val="1700"/>
              </a:lnSpc>
              <a:buNone/>
            </a:pPr>
            <a:r>
              <a:rPr lang="en-US" sz="1350" b="1" dirty="0">
                <a:solidFill>
                  <a:srgbClr val="E0E4E6"/>
                </a:solidFill>
                <a:latin typeface="Spline Sans Bold" pitchFamily="34" charset="0"/>
                <a:ea typeface="Spline Sans Bold" pitchFamily="34" charset="-122"/>
                <a:cs typeface="Spline Sans Bold" pitchFamily="34" charset="-120"/>
              </a:rPr>
              <a:t>Applying LoRA Adapters</a:t>
            </a:r>
            <a:endParaRPr lang="en-US" sz="1350" dirty="0"/>
          </a:p>
        </p:txBody>
      </p:sp>
      <p:sp>
        <p:nvSpPr>
          <p:cNvPr id="15" name="Text 10"/>
          <p:cNvSpPr/>
          <p:nvPr/>
        </p:nvSpPr>
        <p:spPr>
          <a:xfrm>
            <a:off x="4807863" y="2874764"/>
            <a:ext cx="3527703" cy="1076920"/>
          </a:xfrm>
          <a:prstGeom prst="rect">
            <a:avLst/>
          </a:prstGeom>
          <a:noFill/>
          <a:ln/>
        </p:spPr>
        <p:txBody>
          <a:bodyPr wrap="square" lIns="0" tIns="0" rIns="0" bIns="0" rtlCol="0" anchor="t"/>
          <a:lstStyle/>
          <a:p>
            <a:pPr marL="0" indent="0" algn="l">
              <a:lnSpc>
                <a:spcPts val="1650"/>
              </a:lnSpc>
              <a:buNone/>
            </a:pPr>
            <a:r>
              <a:rPr lang="en-US" sz="1200" dirty="0">
                <a:solidFill>
                  <a:srgbClr val="E0E4E6"/>
                </a:solidFill>
                <a:latin typeface="Barlow" pitchFamily="34" charset="0"/>
                <a:ea typeface="Barlow" pitchFamily="34" charset="-122"/>
                <a:cs typeface="Barlow" pitchFamily="34" charset="-120"/>
              </a:rPr>
              <a:t>Low-Rank Adaptation (LoRA) adapters were applied with a rank of 16. This configuration balances fine-tuning effectiveness with a minimal number of trainable parameters, optimizing for performance on limited hardware.</a:t>
            </a:r>
            <a:endParaRPr lang="en-US" sz="1200" dirty="0"/>
          </a:p>
        </p:txBody>
      </p:sp>
      <p:sp>
        <p:nvSpPr>
          <p:cNvPr id="16" name="Shape 11"/>
          <p:cNvSpPr/>
          <p:nvPr/>
        </p:nvSpPr>
        <p:spPr>
          <a:xfrm>
            <a:off x="628531" y="4479250"/>
            <a:ext cx="7886938" cy="1837134"/>
          </a:xfrm>
          <a:prstGeom prst="roundRect">
            <a:avLst>
              <a:gd name="adj" fmla="val 5973"/>
            </a:avLst>
          </a:prstGeom>
          <a:solidFill>
            <a:srgbClr val="0A081B">
              <a:alpha val="75000"/>
            </a:srgbClr>
          </a:solidFill>
          <a:ln/>
        </p:spPr>
        <p:txBody>
          <a:bodyPr/>
          <a:lstStyle/>
          <a:p>
            <a:endParaRPr lang="en-US"/>
          </a:p>
        </p:txBody>
      </p:sp>
      <p:sp>
        <p:nvSpPr>
          <p:cNvPr id="17" name="Shape 12"/>
          <p:cNvSpPr/>
          <p:nvPr/>
        </p:nvSpPr>
        <p:spPr>
          <a:xfrm>
            <a:off x="628531" y="4456390"/>
            <a:ext cx="7886938" cy="91440"/>
          </a:xfrm>
          <a:prstGeom prst="roundRect">
            <a:avLst>
              <a:gd name="adj" fmla="val 257785"/>
            </a:avLst>
          </a:prstGeom>
          <a:solidFill>
            <a:srgbClr val="37A7E7"/>
          </a:solidFill>
          <a:ln/>
        </p:spPr>
        <p:txBody>
          <a:bodyPr/>
          <a:lstStyle/>
          <a:p>
            <a:endParaRPr lang="en-US"/>
          </a:p>
        </p:txBody>
      </p:sp>
      <p:sp>
        <p:nvSpPr>
          <p:cNvPr id="18" name="Shape 13"/>
          <p:cNvSpPr/>
          <p:nvPr/>
        </p:nvSpPr>
        <p:spPr>
          <a:xfrm>
            <a:off x="4336316" y="4243626"/>
            <a:ext cx="471368" cy="471368"/>
          </a:xfrm>
          <a:prstGeom prst="roundRect">
            <a:avLst>
              <a:gd name="adj" fmla="val 193989"/>
            </a:avLst>
          </a:prstGeom>
          <a:solidFill>
            <a:srgbClr val="16FFBB"/>
          </a:solidFill>
          <a:ln/>
        </p:spPr>
        <p:txBody>
          <a:bodyPr/>
          <a:lstStyle/>
          <a:p>
            <a:endParaRPr lang="en-US"/>
          </a:p>
        </p:txBody>
      </p:sp>
      <p:pic>
        <p:nvPicPr>
          <p:cNvPr id="19"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762" y="4385072"/>
            <a:ext cx="188476" cy="188476"/>
          </a:xfrm>
          <a:prstGeom prst="rect">
            <a:avLst/>
          </a:prstGeom>
        </p:spPr>
      </p:pic>
      <p:sp>
        <p:nvSpPr>
          <p:cNvPr id="20" name="Text 14"/>
          <p:cNvSpPr/>
          <p:nvPr/>
        </p:nvSpPr>
        <p:spPr>
          <a:xfrm>
            <a:off x="808434" y="4872038"/>
            <a:ext cx="2173605" cy="218242"/>
          </a:xfrm>
          <a:prstGeom prst="rect">
            <a:avLst/>
          </a:prstGeom>
          <a:noFill/>
          <a:ln/>
        </p:spPr>
        <p:txBody>
          <a:bodyPr wrap="none" lIns="0" tIns="0" rIns="0" bIns="0" rtlCol="0" anchor="t"/>
          <a:lstStyle/>
          <a:p>
            <a:pPr marL="0" indent="0" algn="l">
              <a:lnSpc>
                <a:spcPts val="1700"/>
              </a:lnSpc>
              <a:buNone/>
            </a:pPr>
            <a:r>
              <a:rPr lang="en-US" sz="1350" b="1" dirty="0">
                <a:solidFill>
                  <a:srgbClr val="E0E4E6"/>
                </a:solidFill>
                <a:latin typeface="Spline Sans Bold" pitchFamily="34" charset="0"/>
                <a:ea typeface="Spline Sans Bold" pitchFamily="34" charset="-122"/>
                <a:cs typeface="Spline Sans Bold" pitchFamily="34" charset="-120"/>
              </a:rPr>
              <a:t>Training Hyperparameters</a:t>
            </a:r>
            <a:endParaRPr lang="en-US" sz="1350" dirty="0"/>
          </a:p>
        </p:txBody>
      </p:sp>
      <p:sp>
        <p:nvSpPr>
          <p:cNvPr id="21" name="Text 15"/>
          <p:cNvSpPr/>
          <p:nvPr/>
        </p:nvSpPr>
        <p:spPr>
          <a:xfrm>
            <a:off x="808434" y="5157430"/>
            <a:ext cx="7527131" cy="861584"/>
          </a:xfrm>
          <a:prstGeom prst="rect">
            <a:avLst/>
          </a:prstGeom>
          <a:noFill/>
          <a:ln/>
        </p:spPr>
        <p:txBody>
          <a:bodyPr wrap="square" lIns="0" tIns="0" rIns="0" bIns="0" rtlCol="0" anchor="t"/>
          <a:lstStyle/>
          <a:p>
            <a:pPr marL="342900" indent="-342900" algn="l">
              <a:lnSpc>
                <a:spcPts val="1650"/>
              </a:lnSpc>
              <a:buSzPct val="100000"/>
              <a:buChar char="•"/>
            </a:pPr>
            <a:r>
              <a:rPr lang="en-US" sz="1200" dirty="0">
                <a:solidFill>
                  <a:srgbClr val="E0E4E6"/>
                </a:solidFill>
                <a:latin typeface="Barlow" pitchFamily="34" charset="0"/>
                <a:ea typeface="Barlow" pitchFamily="34" charset="-122"/>
                <a:cs typeface="Barlow" pitchFamily="34" charset="-120"/>
              </a:rPr>
              <a:t>Learning Rate: 2e-4 (optimized for QLoRA)</a:t>
            </a:r>
            <a:endParaRPr lang="en-US" sz="1200" dirty="0"/>
          </a:p>
          <a:p>
            <a:pPr marL="342900" indent="-342900" algn="l">
              <a:lnSpc>
                <a:spcPts val="1650"/>
              </a:lnSpc>
              <a:buSzPct val="100000"/>
              <a:buChar char="•"/>
            </a:pPr>
            <a:r>
              <a:rPr lang="en-US" sz="1200" dirty="0">
                <a:solidFill>
                  <a:srgbClr val="E0E4E6"/>
                </a:solidFill>
                <a:latin typeface="Barlow" pitchFamily="34" charset="0"/>
                <a:ea typeface="Barlow" pitchFamily="34" charset="-122"/>
                <a:cs typeface="Barlow" pitchFamily="34" charset="-120"/>
              </a:rPr>
              <a:t>Batch Size: 4 (constrained by VRAM)</a:t>
            </a:r>
            <a:endParaRPr lang="en-US" sz="1200" dirty="0"/>
          </a:p>
          <a:p>
            <a:pPr marL="342900" indent="-342900" algn="l">
              <a:lnSpc>
                <a:spcPts val="1650"/>
              </a:lnSpc>
              <a:buSzPct val="100000"/>
              <a:buChar char="•"/>
            </a:pPr>
            <a:r>
              <a:rPr lang="en-US" sz="1200" dirty="0">
                <a:solidFill>
                  <a:srgbClr val="E0E4E6"/>
                </a:solidFill>
                <a:latin typeface="Barlow" pitchFamily="34" charset="0"/>
                <a:ea typeface="Barlow" pitchFamily="34" charset="-122"/>
                <a:cs typeface="Barlow" pitchFamily="34" charset="-120"/>
              </a:rPr>
              <a:t>Epochs: 3 (sufficient for domain adaptation)</a:t>
            </a:r>
            <a:endParaRPr lang="en-US" sz="1200" dirty="0"/>
          </a:p>
          <a:p>
            <a:pPr marL="342900" indent="-342900" algn="l">
              <a:lnSpc>
                <a:spcPts val="1650"/>
              </a:lnSpc>
              <a:buSzPct val="100000"/>
              <a:buChar char="•"/>
            </a:pPr>
            <a:r>
              <a:rPr lang="en-US" sz="1200" dirty="0">
                <a:solidFill>
                  <a:srgbClr val="E0E4E6"/>
                </a:solidFill>
                <a:latin typeface="Barlow" pitchFamily="34" charset="0"/>
                <a:ea typeface="Barlow" pitchFamily="34" charset="-122"/>
                <a:cs typeface="Barlow" pitchFamily="34" charset="-120"/>
              </a:rPr>
              <a:t>Optimizer: AdamW (standard for LLM training)</a:t>
            </a:r>
            <a:endParaRPr lang="en-US" sz="1200" dirty="0"/>
          </a:p>
        </p:txBody>
      </p:sp>
      <p:sp>
        <p:nvSpPr>
          <p:cNvPr id="22" name="Text 16"/>
          <p:cNvSpPr/>
          <p:nvPr/>
        </p:nvSpPr>
        <p:spPr>
          <a:xfrm>
            <a:off x="628531" y="6325005"/>
            <a:ext cx="7886938" cy="430768"/>
          </a:xfrm>
          <a:prstGeom prst="rect">
            <a:avLst/>
          </a:prstGeom>
          <a:noFill/>
          <a:ln/>
        </p:spPr>
        <p:txBody>
          <a:bodyPr wrap="square" lIns="0" tIns="0" rIns="0" bIns="0" rtlCol="0" anchor="t"/>
          <a:lstStyle/>
          <a:p>
            <a:pPr marL="0" indent="0" algn="l">
              <a:lnSpc>
                <a:spcPts val="1650"/>
              </a:lnSpc>
              <a:buNone/>
            </a:pPr>
            <a:r>
              <a:rPr lang="en-US" sz="1200" dirty="0">
                <a:solidFill>
                  <a:srgbClr val="E0E4E6"/>
                </a:solidFill>
                <a:latin typeface="Barlow" pitchFamily="34" charset="0"/>
                <a:ea typeface="Barlow" pitchFamily="34" charset="-122"/>
                <a:cs typeface="Barlow" pitchFamily="34" charset="-120"/>
              </a:rPr>
              <a:t>The training process was meticulously monitored to ensure convergence and prevent overfitting, leading to a stable and effective domain-specific model.</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532573" y="499229"/>
            <a:ext cx="6680716" cy="458391"/>
          </a:xfrm>
          <a:prstGeom prst="rect">
            <a:avLst/>
          </a:prstGeom>
          <a:noFill/>
          <a:ln/>
        </p:spPr>
        <p:txBody>
          <a:bodyPr wrap="none" lIns="0" tIns="0" rIns="0" bIns="0" rtlCol="0" anchor="t"/>
          <a:lstStyle/>
          <a:p>
            <a:pPr marL="0" indent="0" algn="l">
              <a:lnSpc>
                <a:spcPts val="3600"/>
              </a:lnSpc>
              <a:buNone/>
            </a:pPr>
            <a:r>
              <a:rPr lang="en-US" sz="2850" b="1" dirty="0">
                <a:solidFill>
                  <a:srgbClr val="F0FCFF"/>
                </a:solidFill>
                <a:latin typeface="Spline Sans Bold" pitchFamily="34" charset="0"/>
                <a:ea typeface="Spline Sans Bold" pitchFamily="34" charset="-122"/>
                <a:cs typeface="Spline Sans Bold" pitchFamily="34" charset="-120"/>
              </a:rPr>
              <a:t>The Solution: Interactive Gradio Web UI</a:t>
            </a:r>
            <a:endParaRPr lang="en-US" sz="2850" dirty="0"/>
          </a:p>
        </p:txBody>
      </p:sp>
      <p:pic>
        <p:nvPicPr>
          <p:cNvPr id="3" name="Image 0" descr="preencoded.png"/>
          <p:cNvPicPr>
            <a:picLocks noChangeAspect="1"/>
          </p:cNvPicPr>
          <p:nvPr/>
        </p:nvPicPr>
        <p:blipFill>
          <a:blip r:embed="rId3"/>
          <a:stretch>
            <a:fillRect/>
          </a:stretch>
        </p:blipFill>
        <p:spPr>
          <a:xfrm>
            <a:off x="1532573" y="1281827"/>
            <a:ext cx="5581412" cy="5581412"/>
          </a:xfrm>
          <a:prstGeom prst="rect">
            <a:avLst/>
          </a:prstGeom>
        </p:spPr>
      </p:pic>
      <p:sp>
        <p:nvSpPr>
          <p:cNvPr id="4" name="Text 1"/>
          <p:cNvSpPr/>
          <p:nvPr/>
        </p:nvSpPr>
        <p:spPr>
          <a:xfrm>
            <a:off x="7524036" y="1266349"/>
            <a:ext cx="2356247" cy="275034"/>
          </a:xfrm>
          <a:prstGeom prst="rect">
            <a:avLst/>
          </a:prstGeom>
          <a:noFill/>
          <a:ln/>
        </p:spPr>
        <p:txBody>
          <a:bodyPr wrap="none" lIns="0" tIns="0" rIns="0" bIns="0" rtlCol="0" anchor="t"/>
          <a:lstStyle/>
          <a:p>
            <a:pPr marL="0" indent="0" algn="l">
              <a:lnSpc>
                <a:spcPts val="2150"/>
              </a:lnSpc>
              <a:buNone/>
            </a:pPr>
            <a:r>
              <a:rPr lang="en-US" sz="1700" b="1" dirty="0">
                <a:solidFill>
                  <a:srgbClr val="F0FCFF"/>
                </a:solidFill>
                <a:latin typeface="Spline Sans Bold" pitchFamily="34" charset="0"/>
                <a:ea typeface="Spline Sans Bold" pitchFamily="34" charset="-122"/>
                <a:cs typeface="Spline Sans Bold" pitchFamily="34" charset="-120"/>
              </a:rPr>
              <a:t>Intuitive User Interface</a:t>
            </a:r>
            <a:endParaRPr lang="en-US" sz="1700" dirty="0"/>
          </a:p>
        </p:txBody>
      </p:sp>
      <p:sp>
        <p:nvSpPr>
          <p:cNvPr id="5" name="Text 2"/>
          <p:cNvSpPr/>
          <p:nvPr/>
        </p:nvSpPr>
        <p:spPr>
          <a:xfrm>
            <a:off x="7524036" y="1664851"/>
            <a:ext cx="5581412" cy="923449"/>
          </a:xfrm>
          <a:prstGeom prst="rect">
            <a:avLst/>
          </a:prstGeom>
          <a:noFill/>
          <a:ln/>
        </p:spPr>
        <p:txBody>
          <a:bodyPr wrap="square" lIns="0" tIns="0" rIns="0" bIns="0" rtlCol="0" anchor="t"/>
          <a:lstStyle/>
          <a:p>
            <a:pPr marL="0" indent="0" algn="l">
              <a:lnSpc>
                <a:spcPts val="1800"/>
              </a:lnSpc>
              <a:buNone/>
            </a:pPr>
            <a:r>
              <a:rPr lang="en-US" sz="1250" dirty="0">
                <a:solidFill>
                  <a:srgbClr val="E0E4E6"/>
                </a:solidFill>
                <a:latin typeface="Barlow" pitchFamily="34" charset="0"/>
                <a:ea typeface="Barlow" pitchFamily="34" charset="-122"/>
                <a:cs typeface="Barlow" pitchFamily="34" charset="-120"/>
              </a:rPr>
              <a:t>We developed a user-friendly web interface using Gradio, allowing seamless interaction with MediBot. The UI is designed to mimic a natural conversation flow, making it accessible for both medical professionals and patients for preliminary assessments.</a:t>
            </a:r>
            <a:endParaRPr lang="en-US" sz="1250" dirty="0"/>
          </a:p>
        </p:txBody>
      </p:sp>
      <p:sp>
        <p:nvSpPr>
          <p:cNvPr id="6" name="Text 3"/>
          <p:cNvSpPr/>
          <p:nvPr/>
        </p:nvSpPr>
        <p:spPr>
          <a:xfrm>
            <a:off x="7524036" y="2699504"/>
            <a:ext cx="5581412" cy="1846844"/>
          </a:xfrm>
          <a:prstGeom prst="rect">
            <a:avLst/>
          </a:prstGeom>
          <a:noFill/>
          <a:ln/>
        </p:spPr>
        <p:txBody>
          <a:bodyPr wrap="square" lIns="0" tIns="0" rIns="0" bIns="0" rtlCol="0" anchor="t"/>
          <a:lstStyle/>
          <a:p>
            <a:pPr marL="342900" indent="-342900" algn="l">
              <a:lnSpc>
                <a:spcPts val="1800"/>
              </a:lnSpc>
              <a:buSzPct val="100000"/>
              <a:buChar char="•"/>
            </a:pPr>
            <a:r>
              <a:rPr lang="en-US" sz="1250" b="1" dirty="0">
                <a:solidFill>
                  <a:srgbClr val="E0E4E6"/>
                </a:solidFill>
                <a:latin typeface="Barlow" pitchFamily="34" charset="0"/>
                <a:ea typeface="Barlow" pitchFamily="34" charset="-122"/>
                <a:cs typeface="Barlow" pitchFamily="34" charset="-120"/>
              </a:rPr>
              <a:t>Vitals Input:</a:t>
            </a:r>
            <a:r>
              <a:rPr lang="en-US" sz="1250" dirty="0">
                <a:solidFill>
                  <a:srgbClr val="E0E4E6"/>
                </a:solidFill>
                <a:latin typeface="Barlow" pitchFamily="34" charset="0"/>
                <a:ea typeface="Barlow" pitchFamily="34" charset="-122"/>
                <a:cs typeface="Barlow" pitchFamily="34" charset="-120"/>
              </a:rPr>
              <a:t> Dedicated fields for essential patient vitals (e.g., age, gender, main complaint) to provide context for the LLM's responses.</a:t>
            </a:r>
            <a:endParaRPr lang="en-US" sz="1250" dirty="0"/>
          </a:p>
          <a:p>
            <a:pPr marL="342900" indent="-342900" algn="l">
              <a:lnSpc>
                <a:spcPts val="1800"/>
              </a:lnSpc>
              <a:buSzPct val="100000"/>
              <a:buChar char="•"/>
            </a:pPr>
            <a:r>
              <a:rPr lang="en-US" sz="1250" b="1" dirty="0">
                <a:solidFill>
                  <a:srgbClr val="E0E4E6"/>
                </a:solidFill>
                <a:latin typeface="Barlow" pitchFamily="34" charset="0"/>
                <a:ea typeface="Barlow" pitchFamily="34" charset="-122"/>
                <a:cs typeface="Barlow" pitchFamily="34" charset="-120"/>
              </a:rPr>
              <a:t>Real-time Streaming Chat:</a:t>
            </a:r>
            <a:r>
              <a:rPr lang="en-US" sz="1250" dirty="0">
                <a:solidFill>
                  <a:srgbClr val="E0E4E6"/>
                </a:solidFill>
                <a:latin typeface="Barlow" pitchFamily="34" charset="0"/>
                <a:ea typeface="Barlow" pitchFamily="34" charset="-122"/>
                <a:cs typeface="Barlow" pitchFamily="34" charset="-120"/>
              </a:rPr>
              <a:t> Responses from MediBot are streamed in real-time, enhancing the interactive experience and reducing perceived latency.</a:t>
            </a:r>
            <a:endParaRPr lang="en-US" sz="1250" dirty="0"/>
          </a:p>
          <a:p>
            <a:pPr marL="342900" indent="-342900" algn="l">
              <a:lnSpc>
                <a:spcPts val="1800"/>
              </a:lnSpc>
              <a:buSzPct val="100000"/>
              <a:buChar char="•"/>
            </a:pPr>
            <a:r>
              <a:rPr lang="en-US" sz="1250" b="1" dirty="0">
                <a:solidFill>
                  <a:srgbClr val="E0E4E6"/>
                </a:solidFill>
                <a:latin typeface="Barlow" pitchFamily="34" charset="0"/>
                <a:ea typeface="Barlow" pitchFamily="34" charset="-122"/>
                <a:cs typeface="Barlow" pitchFamily="34" charset="-120"/>
              </a:rPr>
              <a:t>Critical Disclaimer:</a:t>
            </a:r>
            <a:r>
              <a:rPr lang="en-US" sz="1250" dirty="0">
                <a:solidFill>
                  <a:srgbClr val="E0E4E6"/>
                </a:solidFill>
                <a:latin typeface="Barlow" pitchFamily="34" charset="0"/>
                <a:ea typeface="Barlow" pitchFamily="34" charset="-122"/>
                <a:cs typeface="Barlow" pitchFamily="34" charset="-120"/>
              </a:rPr>
              <a:t> A prominent disclaimer reiterates that MediBot is an assistant, not a diagnostic tool, and professional medical advice should always be sought.</a:t>
            </a:r>
            <a:endParaRPr lang="en-US" sz="1250" dirty="0"/>
          </a:p>
        </p:txBody>
      </p:sp>
      <p:sp>
        <p:nvSpPr>
          <p:cNvPr id="7" name="Shape 4"/>
          <p:cNvSpPr/>
          <p:nvPr/>
        </p:nvSpPr>
        <p:spPr>
          <a:xfrm>
            <a:off x="1532573" y="7054638"/>
            <a:ext cx="11565255" cy="589121"/>
          </a:xfrm>
          <a:prstGeom prst="roundRect">
            <a:avLst>
              <a:gd name="adj" fmla="val 42010"/>
            </a:avLst>
          </a:prstGeom>
          <a:solidFill>
            <a:srgbClr val="004D36"/>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697474" y="7299311"/>
            <a:ext cx="206216" cy="164902"/>
          </a:xfrm>
          <a:prstGeom prst="rect">
            <a:avLst/>
          </a:prstGeom>
        </p:spPr>
      </p:pic>
      <p:sp>
        <p:nvSpPr>
          <p:cNvPr id="9" name="Text 5"/>
          <p:cNvSpPr/>
          <p:nvPr/>
        </p:nvSpPr>
        <p:spPr>
          <a:xfrm>
            <a:off x="2068592" y="7219301"/>
            <a:ext cx="10864334" cy="230862"/>
          </a:xfrm>
          <a:prstGeom prst="rect">
            <a:avLst/>
          </a:prstGeom>
          <a:noFill/>
          <a:ln/>
        </p:spPr>
        <p:txBody>
          <a:bodyPr wrap="none" lIns="0" tIns="0" rIns="0" bIns="0" rtlCol="0" anchor="t"/>
          <a:lstStyle/>
          <a:p>
            <a:pPr marL="0" indent="0" algn="l">
              <a:lnSpc>
                <a:spcPts val="1800"/>
              </a:lnSpc>
              <a:buNone/>
            </a:pPr>
            <a:r>
              <a:rPr lang="en-US" sz="1250" dirty="0">
                <a:solidFill>
                  <a:srgbClr val="FFFFFF"/>
                </a:solidFill>
                <a:latin typeface="Barlow" pitchFamily="34" charset="0"/>
                <a:ea typeface="Barlow" pitchFamily="34" charset="-122"/>
                <a:cs typeface="Barlow" pitchFamily="34" charset="-120"/>
              </a:rPr>
              <a:t>The Gradio interface ensures accessibility and responsible use of the AI assistant in a clinical context.</a:t>
            </a:r>
            <a:endParaRPr lang="en-US" sz="1250" dirty="0"/>
          </a:p>
        </p:txBody>
      </p:sp>
      <p:sp>
        <p:nvSpPr>
          <p:cNvPr id="10" name="Rounded Rectangle 9">
            <a:extLst>
              <a:ext uri="{FF2B5EF4-FFF2-40B4-BE49-F238E27FC236}">
                <a16:creationId xmlns:a16="http://schemas.microsoft.com/office/drawing/2014/main" id="{A5C84913-48A0-1C7E-B7FF-F62EEE9974F1}"/>
              </a:ext>
            </a:extLst>
          </p:cNvPr>
          <p:cNvSpPr/>
          <p:nvPr/>
        </p:nvSpPr>
        <p:spPr>
          <a:xfrm>
            <a:off x="12839700" y="7643758"/>
            <a:ext cx="1701800" cy="496941"/>
          </a:xfrm>
          <a:prstGeom prst="roundRect">
            <a:avLst/>
          </a:prstGeom>
          <a:solidFill>
            <a:srgbClr val="0705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631156" y="1685806"/>
            <a:ext cx="8063508" cy="450413"/>
          </a:xfrm>
          <a:prstGeom prst="rect">
            <a:avLst/>
          </a:prstGeom>
          <a:noFill/>
          <a:ln/>
        </p:spPr>
        <p:txBody>
          <a:bodyPr wrap="none" lIns="0" tIns="0" rIns="0" bIns="0" rtlCol="0" anchor="t"/>
          <a:lstStyle/>
          <a:p>
            <a:pPr marL="0" indent="0" algn="l">
              <a:lnSpc>
                <a:spcPts val="3500"/>
              </a:lnSpc>
              <a:buNone/>
            </a:pPr>
            <a:r>
              <a:rPr lang="en-US" sz="2800" b="1" dirty="0">
                <a:solidFill>
                  <a:srgbClr val="F0FCFF"/>
                </a:solidFill>
                <a:latin typeface="Spline Sans Bold" pitchFamily="34" charset="0"/>
                <a:ea typeface="Spline Sans Bold" pitchFamily="34" charset="-122"/>
                <a:cs typeface="Spline Sans Bold" pitchFamily="34" charset="-120"/>
              </a:rPr>
              <a:t>Results: Qualitative Assessment &amp; Performance</a:t>
            </a:r>
            <a:endParaRPr lang="en-US" sz="2800" dirty="0"/>
          </a:p>
        </p:txBody>
      </p:sp>
      <p:pic>
        <p:nvPicPr>
          <p:cNvPr id="3" name="Image 0" descr="preencoded.png"/>
          <p:cNvPicPr>
            <a:picLocks noChangeAspect="1"/>
          </p:cNvPicPr>
          <p:nvPr/>
        </p:nvPicPr>
        <p:blipFill>
          <a:blip r:embed="rId3"/>
          <a:stretch>
            <a:fillRect/>
          </a:stretch>
        </p:blipFill>
        <p:spPr>
          <a:xfrm>
            <a:off x="1631156" y="2374940"/>
            <a:ext cx="1844873" cy="2306003"/>
          </a:xfrm>
          <a:prstGeom prst="rect">
            <a:avLst/>
          </a:prstGeom>
        </p:spPr>
      </p:pic>
      <p:sp>
        <p:nvSpPr>
          <p:cNvPr id="4" name="Text 1"/>
          <p:cNvSpPr/>
          <p:nvPr/>
        </p:nvSpPr>
        <p:spPr>
          <a:xfrm>
            <a:off x="3595330" y="2374940"/>
            <a:ext cx="1725692" cy="810816"/>
          </a:xfrm>
          <a:prstGeom prst="rect">
            <a:avLst/>
          </a:prstGeom>
          <a:noFill/>
          <a:ln/>
        </p:spPr>
        <p:txBody>
          <a:bodyPr wrap="square" lIns="0" tIns="0" rIns="0" bIns="0" rtlCol="0" anchor="t"/>
          <a:lstStyle/>
          <a:p>
            <a:pPr marL="0" indent="0" algn="l">
              <a:lnSpc>
                <a:spcPts val="2100"/>
              </a:lnSpc>
              <a:buNone/>
            </a:pPr>
            <a:r>
              <a:rPr lang="en-US" sz="1700" b="1" dirty="0">
                <a:solidFill>
                  <a:srgbClr val="E0E4E6"/>
                </a:solidFill>
                <a:latin typeface="Spline Sans Bold" pitchFamily="34" charset="0"/>
                <a:ea typeface="Spline Sans Bold" pitchFamily="34" charset="-122"/>
                <a:cs typeface="Spline Sans Bold" pitchFamily="34" charset="-120"/>
              </a:rPr>
              <a:t>Scenario 1: High Urgency (Heart Attack)</a:t>
            </a:r>
            <a:endParaRPr lang="en-US" sz="1700" dirty="0"/>
          </a:p>
        </p:txBody>
      </p:sp>
      <p:sp>
        <p:nvSpPr>
          <p:cNvPr id="5" name="Text 2"/>
          <p:cNvSpPr/>
          <p:nvPr/>
        </p:nvSpPr>
        <p:spPr>
          <a:xfrm>
            <a:off x="3595330" y="3257312"/>
            <a:ext cx="1725692" cy="2701766"/>
          </a:xfrm>
          <a:prstGeom prst="rect">
            <a:avLst/>
          </a:prstGeom>
          <a:noFill/>
          <a:ln/>
        </p:spPr>
        <p:txBody>
          <a:bodyPr wrap="square" lIns="0" tIns="0" rIns="0" bIns="0" rtlCol="0" anchor="t"/>
          <a:lstStyle/>
          <a:p>
            <a:pPr marL="0" indent="0" algn="l">
              <a:lnSpc>
                <a:spcPts val="1750"/>
              </a:lnSpc>
              <a:buNone/>
            </a:pPr>
            <a:r>
              <a:rPr lang="en-US" sz="1250" dirty="0">
                <a:solidFill>
                  <a:srgbClr val="E0E4E6"/>
                </a:solidFill>
                <a:latin typeface="Barlow" pitchFamily="34" charset="0"/>
                <a:ea typeface="Barlow" pitchFamily="34" charset="-122"/>
                <a:cs typeface="Barlow" pitchFamily="34" charset="-120"/>
              </a:rPr>
              <a:t>MediBot accurately identified symptoms indicative of a potential heart attack, immediately advising the user to seek emergency medical attention and outlining critical first steps. The response demonstrated appropriate urgency and caution.</a:t>
            </a:r>
            <a:endParaRPr lang="en-US" sz="1250" dirty="0"/>
          </a:p>
        </p:txBody>
      </p:sp>
      <p:pic>
        <p:nvPicPr>
          <p:cNvPr id="6" name="Image 1" descr="preencoded.png"/>
          <p:cNvPicPr>
            <a:picLocks noChangeAspect="1"/>
          </p:cNvPicPr>
          <p:nvPr/>
        </p:nvPicPr>
        <p:blipFill>
          <a:blip r:embed="rId4"/>
          <a:stretch>
            <a:fillRect/>
          </a:stretch>
        </p:blipFill>
        <p:spPr>
          <a:xfrm>
            <a:off x="5470207" y="2374940"/>
            <a:ext cx="1844873" cy="2306003"/>
          </a:xfrm>
          <a:prstGeom prst="rect">
            <a:avLst/>
          </a:prstGeom>
        </p:spPr>
      </p:pic>
      <p:sp>
        <p:nvSpPr>
          <p:cNvPr id="7" name="Text 3"/>
          <p:cNvSpPr/>
          <p:nvPr/>
        </p:nvSpPr>
        <p:spPr>
          <a:xfrm>
            <a:off x="7434382" y="2374940"/>
            <a:ext cx="1725692" cy="810816"/>
          </a:xfrm>
          <a:prstGeom prst="rect">
            <a:avLst/>
          </a:prstGeom>
          <a:noFill/>
          <a:ln/>
        </p:spPr>
        <p:txBody>
          <a:bodyPr wrap="square" lIns="0" tIns="0" rIns="0" bIns="0" rtlCol="0" anchor="t"/>
          <a:lstStyle/>
          <a:p>
            <a:pPr marL="0" indent="0" algn="l">
              <a:lnSpc>
                <a:spcPts val="2100"/>
              </a:lnSpc>
              <a:buNone/>
            </a:pPr>
            <a:r>
              <a:rPr lang="en-US" sz="1700" b="1" dirty="0">
                <a:solidFill>
                  <a:srgbClr val="E0E4E6"/>
                </a:solidFill>
                <a:latin typeface="Spline Sans Bold" pitchFamily="34" charset="0"/>
                <a:ea typeface="Spline Sans Bold" pitchFamily="34" charset="-122"/>
                <a:cs typeface="Spline Sans Bold" pitchFamily="34" charset="-120"/>
              </a:rPr>
              <a:t>Scenario 2: Low Urgency (Scraped Knee)</a:t>
            </a:r>
            <a:endParaRPr lang="en-US" sz="1700" dirty="0"/>
          </a:p>
        </p:txBody>
      </p:sp>
      <p:sp>
        <p:nvSpPr>
          <p:cNvPr id="8" name="Text 4"/>
          <p:cNvSpPr/>
          <p:nvPr/>
        </p:nvSpPr>
        <p:spPr>
          <a:xfrm>
            <a:off x="7434382" y="3257312"/>
            <a:ext cx="1725692" cy="2251472"/>
          </a:xfrm>
          <a:prstGeom prst="rect">
            <a:avLst/>
          </a:prstGeom>
          <a:noFill/>
          <a:ln/>
        </p:spPr>
        <p:txBody>
          <a:bodyPr wrap="square" lIns="0" tIns="0" rIns="0" bIns="0" rtlCol="0" anchor="t"/>
          <a:lstStyle/>
          <a:p>
            <a:pPr marL="0" indent="0" algn="l">
              <a:lnSpc>
                <a:spcPts val="1750"/>
              </a:lnSpc>
              <a:buNone/>
            </a:pPr>
            <a:r>
              <a:rPr lang="en-US" sz="1250" dirty="0">
                <a:solidFill>
                  <a:srgbClr val="E0E4E6"/>
                </a:solidFill>
                <a:latin typeface="Barlow" pitchFamily="34" charset="0"/>
                <a:ea typeface="Barlow" pitchFamily="34" charset="-122"/>
                <a:cs typeface="Barlow" pitchFamily="34" charset="-120"/>
              </a:rPr>
              <a:t>For a common minor injury like a scraped knee, MediBot provided sensible advice on cleaning the wound, applying antiseptic, and recognizing signs of infection, without escalating unnecessarily.</a:t>
            </a:r>
            <a:endParaRPr lang="en-US" sz="1250" dirty="0"/>
          </a:p>
        </p:txBody>
      </p:sp>
      <p:pic>
        <p:nvPicPr>
          <p:cNvPr id="9" name="Image 2" descr="preencoded.png"/>
          <p:cNvPicPr>
            <a:picLocks noChangeAspect="1"/>
          </p:cNvPicPr>
          <p:nvPr/>
        </p:nvPicPr>
        <p:blipFill>
          <a:blip r:embed="rId5"/>
          <a:stretch>
            <a:fillRect/>
          </a:stretch>
        </p:blipFill>
        <p:spPr>
          <a:xfrm>
            <a:off x="9309259" y="2374940"/>
            <a:ext cx="1844873" cy="2306003"/>
          </a:xfrm>
          <a:prstGeom prst="rect">
            <a:avLst/>
          </a:prstGeom>
        </p:spPr>
      </p:pic>
      <p:sp>
        <p:nvSpPr>
          <p:cNvPr id="10" name="Text 5"/>
          <p:cNvSpPr/>
          <p:nvPr/>
        </p:nvSpPr>
        <p:spPr>
          <a:xfrm>
            <a:off x="11273433" y="2374940"/>
            <a:ext cx="1725692" cy="540544"/>
          </a:xfrm>
          <a:prstGeom prst="rect">
            <a:avLst/>
          </a:prstGeom>
          <a:noFill/>
          <a:ln/>
        </p:spPr>
        <p:txBody>
          <a:bodyPr wrap="square" lIns="0" tIns="0" rIns="0" bIns="0" rtlCol="0" anchor="t"/>
          <a:lstStyle/>
          <a:p>
            <a:pPr marL="0" indent="0" algn="l">
              <a:lnSpc>
                <a:spcPts val="2100"/>
              </a:lnSpc>
              <a:buNone/>
            </a:pPr>
            <a:r>
              <a:rPr lang="en-US" sz="1700" b="1" dirty="0">
                <a:solidFill>
                  <a:srgbClr val="E0E4E6"/>
                </a:solidFill>
                <a:latin typeface="Spline Sans Bold" pitchFamily="34" charset="0"/>
                <a:ea typeface="Spline Sans Bold" pitchFamily="34" charset="-122"/>
                <a:cs typeface="Spline Sans Bold" pitchFamily="34" charset="-120"/>
              </a:rPr>
              <a:t>Inference Speed: 35 Tokens/Sec</a:t>
            </a:r>
            <a:endParaRPr lang="en-US" sz="1700" dirty="0"/>
          </a:p>
        </p:txBody>
      </p:sp>
      <p:sp>
        <p:nvSpPr>
          <p:cNvPr id="11" name="Text 6"/>
          <p:cNvSpPr/>
          <p:nvPr/>
        </p:nvSpPr>
        <p:spPr>
          <a:xfrm>
            <a:off x="11273433" y="2987040"/>
            <a:ext cx="1725692" cy="2476619"/>
          </a:xfrm>
          <a:prstGeom prst="rect">
            <a:avLst/>
          </a:prstGeom>
          <a:noFill/>
          <a:ln/>
        </p:spPr>
        <p:txBody>
          <a:bodyPr wrap="square" lIns="0" tIns="0" rIns="0" bIns="0" rtlCol="0" anchor="t"/>
          <a:lstStyle/>
          <a:p>
            <a:pPr marL="0" indent="0" algn="l">
              <a:lnSpc>
                <a:spcPts val="1750"/>
              </a:lnSpc>
              <a:buNone/>
            </a:pPr>
            <a:r>
              <a:rPr lang="en-US" sz="1250" dirty="0">
                <a:solidFill>
                  <a:srgbClr val="E0E4E6"/>
                </a:solidFill>
                <a:latin typeface="Barlow" pitchFamily="34" charset="0"/>
                <a:ea typeface="Barlow" pitchFamily="34" charset="-122"/>
                <a:cs typeface="Barlow" pitchFamily="34" charset="-120"/>
              </a:rPr>
              <a:t>Running on the Google Colab T4 GPU, MediBot consistently achieved an inference speed of approximately 35 tokens per second. This rate provides a near real-time conversational experience, crucial for responsive triage applications.</a:t>
            </a:r>
            <a:endParaRPr lang="en-US" sz="1250" dirty="0"/>
          </a:p>
        </p:txBody>
      </p:sp>
      <p:sp>
        <p:nvSpPr>
          <p:cNvPr id="12" name="Text 7"/>
          <p:cNvSpPr/>
          <p:nvPr/>
        </p:nvSpPr>
        <p:spPr>
          <a:xfrm>
            <a:off x="1631156" y="6093381"/>
            <a:ext cx="11367968" cy="450294"/>
          </a:xfrm>
          <a:prstGeom prst="rect">
            <a:avLst/>
          </a:prstGeom>
          <a:noFill/>
          <a:ln/>
        </p:spPr>
        <p:txBody>
          <a:bodyPr wrap="square" lIns="0" tIns="0" rIns="0" bIns="0" rtlCol="0" anchor="t"/>
          <a:lstStyle/>
          <a:p>
            <a:pPr marL="0" indent="0" algn="l">
              <a:lnSpc>
                <a:spcPts val="1750"/>
              </a:lnSpc>
              <a:buNone/>
            </a:pPr>
            <a:r>
              <a:rPr lang="en-US" sz="1250" dirty="0">
                <a:solidFill>
                  <a:srgbClr val="E0E4E6"/>
                </a:solidFill>
                <a:latin typeface="Barlow" pitchFamily="34" charset="0"/>
                <a:ea typeface="Barlow" pitchFamily="34" charset="-122"/>
                <a:cs typeface="Barlow" pitchFamily="34" charset="-120"/>
              </a:rPr>
              <a:t>Qualitative analysis across various scenarios confirmed MediBot's ability to provide contextually appropriate and responsible medical guidance, adhering to the system prompt's constraints.</a:t>
            </a:r>
            <a:endParaRPr lang="en-US" sz="1250" dirty="0"/>
          </a:p>
        </p:txBody>
      </p:sp>
      <p:sp>
        <p:nvSpPr>
          <p:cNvPr id="13" name="Rounded Rectangle 12">
            <a:extLst>
              <a:ext uri="{FF2B5EF4-FFF2-40B4-BE49-F238E27FC236}">
                <a16:creationId xmlns:a16="http://schemas.microsoft.com/office/drawing/2014/main" id="{D2A33C33-DFA8-4B36-EFE0-794BE7CDE505}"/>
              </a:ext>
            </a:extLst>
          </p:cNvPr>
          <p:cNvSpPr/>
          <p:nvPr/>
        </p:nvSpPr>
        <p:spPr>
          <a:xfrm>
            <a:off x="12776200" y="7569200"/>
            <a:ext cx="1765300" cy="571500"/>
          </a:xfrm>
          <a:prstGeom prst="roundRect">
            <a:avLst/>
          </a:prstGeom>
          <a:solidFill>
            <a:srgbClr val="0705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14745" y="988814"/>
            <a:ext cx="7708463" cy="565785"/>
          </a:xfrm>
          <a:prstGeom prst="rect">
            <a:avLst/>
          </a:prstGeom>
          <a:noFill/>
          <a:ln/>
        </p:spPr>
        <p:txBody>
          <a:bodyPr wrap="none" lIns="0" tIns="0" rIns="0" bIns="0" rtlCol="0" anchor="t"/>
          <a:lstStyle/>
          <a:p>
            <a:pPr marL="0" indent="0" algn="l">
              <a:lnSpc>
                <a:spcPts val="4450"/>
              </a:lnSpc>
              <a:buNone/>
            </a:pPr>
            <a:r>
              <a:rPr lang="en-US" sz="3550" b="1" dirty="0">
                <a:solidFill>
                  <a:srgbClr val="F0FCFF"/>
                </a:solidFill>
                <a:latin typeface="Spline Sans Bold" pitchFamily="34" charset="0"/>
                <a:ea typeface="Spline Sans Bold" pitchFamily="34" charset="-122"/>
                <a:cs typeface="Spline Sans Bold" pitchFamily="34" charset="-120"/>
              </a:rPr>
              <a:t>Challenges &amp; Ethical Considerations</a:t>
            </a:r>
            <a:endParaRPr lang="en-US" sz="3550" dirty="0"/>
          </a:p>
        </p:txBody>
      </p:sp>
      <p:sp>
        <p:nvSpPr>
          <p:cNvPr id="3" name="Shape 1"/>
          <p:cNvSpPr/>
          <p:nvPr/>
        </p:nvSpPr>
        <p:spPr>
          <a:xfrm>
            <a:off x="814745" y="1931194"/>
            <a:ext cx="3108960" cy="4470559"/>
          </a:xfrm>
          <a:prstGeom prst="roundRect">
            <a:avLst>
              <a:gd name="adj" fmla="val 9828"/>
            </a:avLst>
          </a:prstGeom>
          <a:solidFill>
            <a:srgbClr val="0A081B"/>
          </a:solidFill>
          <a:ln w="22860">
            <a:solidFill>
              <a:srgbClr val="16FFBB"/>
            </a:solidFill>
            <a:prstDash val="solid"/>
          </a:ln>
        </p:spPr>
        <p:txBody>
          <a:bodyPr/>
          <a:lstStyle/>
          <a:p>
            <a:endParaRPr lang="en-US"/>
          </a:p>
        </p:txBody>
      </p:sp>
      <p:sp>
        <p:nvSpPr>
          <p:cNvPr id="4" name="Shape 2"/>
          <p:cNvSpPr/>
          <p:nvPr/>
        </p:nvSpPr>
        <p:spPr>
          <a:xfrm>
            <a:off x="1041202" y="2157651"/>
            <a:ext cx="611029" cy="611029"/>
          </a:xfrm>
          <a:prstGeom prst="roundRect">
            <a:avLst>
              <a:gd name="adj" fmla="val 14963423"/>
            </a:avLst>
          </a:prstGeom>
          <a:solidFill>
            <a:srgbClr val="16FFBB"/>
          </a:solidFill>
          <a:ln/>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9199" y="2325648"/>
            <a:ext cx="274915" cy="274915"/>
          </a:xfrm>
          <a:prstGeom prst="rect">
            <a:avLst/>
          </a:prstGeom>
        </p:spPr>
      </p:pic>
      <p:sp>
        <p:nvSpPr>
          <p:cNvPr id="6" name="Text 3"/>
          <p:cNvSpPr/>
          <p:nvPr/>
        </p:nvSpPr>
        <p:spPr>
          <a:xfrm>
            <a:off x="1041202" y="2956917"/>
            <a:ext cx="2263259" cy="282893"/>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Hallucinations</a:t>
            </a:r>
            <a:endParaRPr lang="en-US" sz="1750" dirty="0"/>
          </a:p>
        </p:txBody>
      </p:sp>
      <p:sp>
        <p:nvSpPr>
          <p:cNvPr id="7" name="Text 4"/>
          <p:cNvSpPr/>
          <p:nvPr/>
        </p:nvSpPr>
        <p:spPr>
          <a:xfrm>
            <a:off x="1041202" y="3352800"/>
            <a:ext cx="2656046" cy="2508885"/>
          </a:xfrm>
          <a:prstGeom prst="rect">
            <a:avLst/>
          </a:prstGeom>
          <a:noFill/>
          <a:ln/>
        </p:spPr>
        <p:txBody>
          <a:bodyPr wrap="square" lIns="0" tIns="0" rIns="0" bIns="0" rtlCol="0" anchor="t"/>
          <a:lstStyle/>
          <a:p>
            <a:pPr marL="0" indent="0" algn="l">
              <a:lnSpc>
                <a:spcPts val="2450"/>
              </a:lnSpc>
              <a:buNone/>
            </a:pPr>
            <a:r>
              <a:rPr lang="en-US" sz="1600" dirty="0">
                <a:solidFill>
                  <a:srgbClr val="E0E4E6"/>
                </a:solidFill>
                <a:latin typeface="Barlow" pitchFamily="34" charset="0"/>
                <a:ea typeface="Barlow" pitchFamily="34" charset="-122"/>
                <a:cs typeface="Barlow" pitchFamily="34" charset="-120"/>
              </a:rPr>
              <a:t>Initial models often generated plausible but incorrect information. This was largely mitigated by the strict 'System Prompt' engineering during training, guiding the model's factual accuracy and adherence to its role.</a:t>
            </a:r>
            <a:endParaRPr lang="en-US" sz="1600" dirty="0"/>
          </a:p>
        </p:txBody>
      </p:sp>
      <p:sp>
        <p:nvSpPr>
          <p:cNvPr id="8" name="Shape 5"/>
          <p:cNvSpPr/>
          <p:nvPr/>
        </p:nvSpPr>
        <p:spPr>
          <a:xfrm>
            <a:off x="4111943" y="1931194"/>
            <a:ext cx="3109079" cy="4470559"/>
          </a:xfrm>
          <a:prstGeom prst="roundRect">
            <a:avLst>
              <a:gd name="adj" fmla="val 9828"/>
            </a:avLst>
          </a:prstGeom>
          <a:solidFill>
            <a:srgbClr val="0A081B"/>
          </a:solidFill>
          <a:ln w="22860">
            <a:solidFill>
              <a:srgbClr val="29DDDA"/>
            </a:solidFill>
            <a:prstDash val="solid"/>
          </a:ln>
        </p:spPr>
        <p:txBody>
          <a:bodyPr/>
          <a:lstStyle/>
          <a:p>
            <a:endParaRPr lang="en-US"/>
          </a:p>
        </p:txBody>
      </p:sp>
      <p:sp>
        <p:nvSpPr>
          <p:cNvPr id="9" name="Shape 6"/>
          <p:cNvSpPr/>
          <p:nvPr/>
        </p:nvSpPr>
        <p:spPr>
          <a:xfrm>
            <a:off x="4338399" y="2157651"/>
            <a:ext cx="611029" cy="611029"/>
          </a:xfrm>
          <a:prstGeom prst="roundRect">
            <a:avLst>
              <a:gd name="adj" fmla="val 14963423"/>
            </a:avLst>
          </a:prstGeom>
          <a:solidFill>
            <a:srgbClr val="29DDDA"/>
          </a:solidFill>
          <a:ln/>
        </p:spPr>
        <p:txBody>
          <a:bodyPr/>
          <a:lstStyle/>
          <a:p>
            <a:endParaRPr lang="en-US"/>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06397" y="2325648"/>
            <a:ext cx="274915" cy="274915"/>
          </a:xfrm>
          <a:prstGeom prst="rect">
            <a:avLst/>
          </a:prstGeom>
        </p:spPr>
      </p:pic>
      <p:sp>
        <p:nvSpPr>
          <p:cNvPr id="11" name="Text 7"/>
          <p:cNvSpPr/>
          <p:nvPr/>
        </p:nvSpPr>
        <p:spPr>
          <a:xfrm>
            <a:off x="4338399" y="2956917"/>
            <a:ext cx="2263259" cy="282893"/>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Bias in Data</a:t>
            </a:r>
            <a:endParaRPr lang="en-US" sz="1750" dirty="0"/>
          </a:p>
        </p:txBody>
      </p:sp>
      <p:sp>
        <p:nvSpPr>
          <p:cNvPr id="12" name="Text 8"/>
          <p:cNvSpPr/>
          <p:nvPr/>
        </p:nvSpPr>
        <p:spPr>
          <a:xfrm>
            <a:off x="4338399" y="3352800"/>
            <a:ext cx="2656165" cy="2822496"/>
          </a:xfrm>
          <a:prstGeom prst="rect">
            <a:avLst/>
          </a:prstGeom>
          <a:noFill/>
          <a:ln/>
        </p:spPr>
        <p:txBody>
          <a:bodyPr wrap="square" lIns="0" tIns="0" rIns="0" bIns="0" rtlCol="0" anchor="t"/>
          <a:lstStyle/>
          <a:p>
            <a:pPr marL="0" indent="0" algn="l">
              <a:lnSpc>
                <a:spcPts val="2450"/>
              </a:lnSpc>
              <a:buNone/>
            </a:pPr>
            <a:r>
              <a:rPr lang="en-US" sz="1600" dirty="0">
                <a:solidFill>
                  <a:srgbClr val="E0E4E6"/>
                </a:solidFill>
                <a:latin typeface="Barlow" pitchFamily="34" charset="0"/>
                <a:ea typeface="Barlow" pitchFamily="34" charset="-122"/>
                <a:cs typeface="Barlow" pitchFamily="34" charset="-120"/>
              </a:rPr>
              <a:t>The dataset's inherent biases (e.g., demographic representation, symptom presentation) could lead to skewed responses. Ongoing efforts involve diversifying training data and implementing fairness metrics.</a:t>
            </a:r>
            <a:endParaRPr lang="en-US" sz="1600" dirty="0"/>
          </a:p>
        </p:txBody>
      </p:sp>
      <p:sp>
        <p:nvSpPr>
          <p:cNvPr id="13" name="Shape 9"/>
          <p:cNvSpPr/>
          <p:nvPr/>
        </p:nvSpPr>
        <p:spPr>
          <a:xfrm>
            <a:off x="7409259" y="1931194"/>
            <a:ext cx="3109079" cy="4470559"/>
          </a:xfrm>
          <a:prstGeom prst="roundRect">
            <a:avLst>
              <a:gd name="adj" fmla="val 9828"/>
            </a:avLst>
          </a:prstGeom>
          <a:solidFill>
            <a:srgbClr val="0A081B"/>
          </a:solidFill>
          <a:ln w="22860">
            <a:solidFill>
              <a:srgbClr val="37A7E7"/>
            </a:solidFill>
            <a:prstDash val="solid"/>
          </a:ln>
        </p:spPr>
        <p:txBody>
          <a:bodyPr/>
          <a:lstStyle/>
          <a:p>
            <a:endParaRPr lang="en-US"/>
          </a:p>
        </p:txBody>
      </p:sp>
      <p:sp>
        <p:nvSpPr>
          <p:cNvPr id="14" name="Shape 10"/>
          <p:cNvSpPr/>
          <p:nvPr/>
        </p:nvSpPr>
        <p:spPr>
          <a:xfrm>
            <a:off x="7635716" y="2157651"/>
            <a:ext cx="611029" cy="611029"/>
          </a:xfrm>
          <a:prstGeom prst="roundRect">
            <a:avLst>
              <a:gd name="adj" fmla="val 14963423"/>
            </a:avLst>
          </a:prstGeom>
          <a:solidFill>
            <a:srgbClr val="37A7E7"/>
          </a:solidFill>
          <a:ln/>
        </p:spPr>
        <p:txBody>
          <a:bodyPr/>
          <a:lstStyle/>
          <a:p>
            <a:endParaRPr lang="en-US"/>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3713" y="2325648"/>
            <a:ext cx="274915" cy="274915"/>
          </a:xfrm>
          <a:prstGeom prst="rect">
            <a:avLst/>
          </a:prstGeom>
        </p:spPr>
      </p:pic>
      <p:sp>
        <p:nvSpPr>
          <p:cNvPr id="16" name="Text 11"/>
          <p:cNvSpPr/>
          <p:nvPr/>
        </p:nvSpPr>
        <p:spPr>
          <a:xfrm>
            <a:off x="7635716" y="2956917"/>
            <a:ext cx="2263259" cy="282893"/>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Automation Bias</a:t>
            </a:r>
            <a:endParaRPr lang="en-US" sz="1750" dirty="0"/>
          </a:p>
        </p:txBody>
      </p:sp>
      <p:sp>
        <p:nvSpPr>
          <p:cNvPr id="17" name="Text 12"/>
          <p:cNvSpPr/>
          <p:nvPr/>
        </p:nvSpPr>
        <p:spPr>
          <a:xfrm>
            <a:off x="7635716" y="3352800"/>
            <a:ext cx="2656165" cy="2195274"/>
          </a:xfrm>
          <a:prstGeom prst="rect">
            <a:avLst/>
          </a:prstGeom>
          <a:noFill/>
          <a:ln/>
        </p:spPr>
        <p:txBody>
          <a:bodyPr wrap="square" lIns="0" tIns="0" rIns="0" bIns="0" rtlCol="0" anchor="t"/>
          <a:lstStyle/>
          <a:p>
            <a:pPr marL="0" indent="0" algn="l">
              <a:lnSpc>
                <a:spcPts val="2450"/>
              </a:lnSpc>
              <a:buNone/>
            </a:pPr>
            <a:r>
              <a:rPr lang="en-US" sz="1600" dirty="0">
                <a:solidFill>
                  <a:srgbClr val="E0E4E6"/>
                </a:solidFill>
                <a:latin typeface="Barlow" pitchFamily="34" charset="0"/>
                <a:ea typeface="Barlow" pitchFamily="34" charset="-122"/>
                <a:cs typeface="Barlow" pitchFamily="34" charset="-120"/>
              </a:rPr>
              <a:t>Over-reliance on AI outputs can lead to human clinicians overlooking critical details. The UI's prominent disclaimer and the assistant-only role are designed to counteract this bias.</a:t>
            </a:r>
            <a:endParaRPr lang="en-US" sz="1600" dirty="0"/>
          </a:p>
        </p:txBody>
      </p:sp>
      <p:sp>
        <p:nvSpPr>
          <p:cNvPr id="18" name="Shape 13"/>
          <p:cNvSpPr/>
          <p:nvPr/>
        </p:nvSpPr>
        <p:spPr>
          <a:xfrm>
            <a:off x="10706576" y="1931194"/>
            <a:ext cx="3109079" cy="4470559"/>
          </a:xfrm>
          <a:prstGeom prst="roundRect">
            <a:avLst>
              <a:gd name="adj" fmla="val 9828"/>
            </a:avLst>
          </a:prstGeom>
          <a:solidFill>
            <a:srgbClr val="0A081B"/>
          </a:solidFill>
          <a:ln w="22860">
            <a:solidFill>
              <a:srgbClr val="091231"/>
            </a:solidFill>
            <a:prstDash val="solid"/>
          </a:ln>
        </p:spPr>
        <p:txBody>
          <a:bodyPr/>
          <a:lstStyle/>
          <a:p>
            <a:endParaRPr lang="en-US"/>
          </a:p>
        </p:txBody>
      </p:sp>
      <p:sp>
        <p:nvSpPr>
          <p:cNvPr id="19" name="Shape 14"/>
          <p:cNvSpPr/>
          <p:nvPr/>
        </p:nvSpPr>
        <p:spPr>
          <a:xfrm>
            <a:off x="10933033" y="2157651"/>
            <a:ext cx="611029" cy="611029"/>
          </a:xfrm>
          <a:prstGeom prst="roundRect">
            <a:avLst>
              <a:gd name="adj" fmla="val 14963423"/>
            </a:avLst>
          </a:prstGeom>
          <a:solidFill>
            <a:srgbClr val="091231"/>
          </a:solidFill>
          <a:ln/>
        </p:spPr>
        <p:txBody>
          <a:bodyPr/>
          <a:lstStyle/>
          <a:p>
            <a:endParaRPr lang="en-US"/>
          </a:p>
        </p:txBody>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01030" y="2325648"/>
            <a:ext cx="274915" cy="274915"/>
          </a:xfrm>
          <a:prstGeom prst="rect">
            <a:avLst/>
          </a:prstGeom>
        </p:spPr>
      </p:pic>
      <p:sp>
        <p:nvSpPr>
          <p:cNvPr id="21" name="Text 15"/>
          <p:cNvSpPr/>
          <p:nvPr/>
        </p:nvSpPr>
        <p:spPr>
          <a:xfrm>
            <a:off x="10933033" y="2956917"/>
            <a:ext cx="2263259" cy="282893"/>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Data Privacy</a:t>
            </a:r>
            <a:endParaRPr lang="en-US" sz="1750" dirty="0"/>
          </a:p>
        </p:txBody>
      </p:sp>
      <p:sp>
        <p:nvSpPr>
          <p:cNvPr id="22" name="Text 16"/>
          <p:cNvSpPr/>
          <p:nvPr/>
        </p:nvSpPr>
        <p:spPr>
          <a:xfrm>
            <a:off x="10933033" y="3352800"/>
            <a:ext cx="2656165" cy="2508885"/>
          </a:xfrm>
          <a:prstGeom prst="rect">
            <a:avLst/>
          </a:prstGeom>
          <a:noFill/>
          <a:ln/>
        </p:spPr>
        <p:txBody>
          <a:bodyPr wrap="square" lIns="0" tIns="0" rIns="0" bIns="0" rtlCol="0" anchor="t"/>
          <a:lstStyle/>
          <a:p>
            <a:pPr marL="0" indent="0" algn="l">
              <a:lnSpc>
                <a:spcPts val="2450"/>
              </a:lnSpc>
              <a:buNone/>
            </a:pPr>
            <a:r>
              <a:rPr lang="en-US" sz="1600" dirty="0">
                <a:solidFill>
                  <a:srgbClr val="E0E4E6"/>
                </a:solidFill>
                <a:latin typeface="Barlow" pitchFamily="34" charset="0"/>
                <a:ea typeface="Barlow" pitchFamily="34" charset="-122"/>
                <a:cs typeface="Barlow" pitchFamily="34" charset="-120"/>
              </a:rPr>
              <a:t>Even with local deployment, robust security measures are paramount. Ensuring patient data remains secure during input and processing is a continuous focus, leveraging encrypted communication and local storage solutions.</a:t>
            </a:r>
            <a:endParaRPr lang="en-US" sz="1600" dirty="0"/>
          </a:p>
        </p:txBody>
      </p:sp>
      <p:sp>
        <p:nvSpPr>
          <p:cNvPr id="23" name="Text 17"/>
          <p:cNvSpPr/>
          <p:nvPr/>
        </p:nvSpPr>
        <p:spPr>
          <a:xfrm>
            <a:off x="814745" y="6613565"/>
            <a:ext cx="13000911" cy="627221"/>
          </a:xfrm>
          <a:prstGeom prst="rect">
            <a:avLst/>
          </a:prstGeom>
          <a:noFill/>
          <a:ln/>
        </p:spPr>
        <p:txBody>
          <a:bodyPr wrap="square" lIns="0" tIns="0" rIns="0" bIns="0" rtlCol="0" anchor="t"/>
          <a:lstStyle/>
          <a:p>
            <a:pPr marL="0" indent="0" algn="l">
              <a:lnSpc>
                <a:spcPts val="2450"/>
              </a:lnSpc>
              <a:buNone/>
            </a:pPr>
            <a:r>
              <a:rPr lang="en-US" sz="1600" dirty="0">
                <a:solidFill>
                  <a:srgbClr val="E0E4E6"/>
                </a:solidFill>
                <a:latin typeface="Barlow" pitchFamily="34" charset="0"/>
                <a:ea typeface="Barlow" pitchFamily="34" charset="-122"/>
                <a:cs typeface="Barlow" pitchFamily="34" charset="-120"/>
              </a:rPr>
              <a:t>Addressing these challenges is vital for the responsible deployment of AI in healthcare, emphasizing that MediBot is a tool to augment, not replace, human expertise.</a:t>
            </a:r>
            <a:endParaRPr lang="en-US" sz="1600" dirty="0"/>
          </a:p>
        </p:txBody>
      </p:sp>
      <p:sp>
        <p:nvSpPr>
          <p:cNvPr id="24" name="Rounded Rectangle 23">
            <a:extLst>
              <a:ext uri="{FF2B5EF4-FFF2-40B4-BE49-F238E27FC236}">
                <a16:creationId xmlns:a16="http://schemas.microsoft.com/office/drawing/2014/main" id="{46E59F4C-4AD6-45AC-CBAC-8D83F8485B1B}"/>
              </a:ext>
            </a:extLst>
          </p:cNvPr>
          <p:cNvSpPr/>
          <p:nvPr/>
        </p:nvSpPr>
        <p:spPr>
          <a:xfrm>
            <a:off x="12776200" y="7569200"/>
            <a:ext cx="1765300" cy="571500"/>
          </a:xfrm>
          <a:prstGeom prst="roundRect">
            <a:avLst/>
          </a:prstGeom>
          <a:solidFill>
            <a:srgbClr val="0705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1317</Words>
  <Application>Microsoft Macintosh PowerPoint</Application>
  <PresentationFormat>Custom</PresentationFormat>
  <Paragraphs>95</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Barlow</vt:lpstr>
      <vt:lpstr>Consolas</vt:lpstr>
      <vt:lpstr>Arial</vt:lpstr>
      <vt:lpstr>Spline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Hritik Ram Hassani</cp:lastModifiedBy>
  <cp:revision>2</cp:revision>
  <dcterms:created xsi:type="dcterms:W3CDTF">2026-02-09T04:41:53Z</dcterms:created>
  <dcterms:modified xsi:type="dcterms:W3CDTF">2026-02-09T04:44:30Z</dcterms:modified>
</cp:coreProperties>
</file>